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6" r:id="rId1"/>
  </p:sldMasterIdLst>
  <p:sldIdLst>
    <p:sldId id="322" r:id="rId2"/>
    <p:sldId id="346" r:id="rId3"/>
    <p:sldId id="347" r:id="rId4"/>
    <p:sldId id="323" r:id="rId5"/>
    <p:sldId id="348" r:id="rId6"/>
    <p:sldId id="326" r:id="rId7"/>
    <p:sldId id="349" r:id="rId8"/>
    <p:sldId id="327" r:id="rId9"/>
    <p:sldId id="350" r:id="rId10"/>
    <p:sldId id="328" r:id="rId11"/>
    <p:sldId id="351" r:id="rId12"/>
    <p:sldId id="330" r:id="rId13"/>
    <p:sldId id="352" r:id="rId14"/>
    <p:sldId id="331" r:id="rId15"/>
    <p:sldId id="353" r:id="rId16"/>
    <p:sldId id="332" r:id="rId17"/>
    <p:sldId id="324" r:id="rId18"/>
    <p:sldId id="354" r:id="rId19"/>
    <p:sldId id="355" r:id="rId20"/>
    <p:sldId id="356" r:id="rId21"/>
    <p:sldId id="357" r:id="rId22"/>
    <p:sldId id="333" r:id="rId23"/>
    <p:sldId id="334" r:id="rId24"/>
    <p:sldId id="335" r:id="rId25"/>
    <p:sldId id="336" r:id="rId26"/>
    <p:sldId id="325" r:id="rId27"/>
    <p:sldId id="337" r:id="rId28"/>
    <p:sldId id="338" r:id="rId29"/>
    <p:sldId id="339" r:id="rId30"/>
    <p:sldId id="340" r:id="rId31"/>
    <p:sldId id="341" r:id="rId32"/>
    <p:sldId id="342" r:id="rId33"/>
    <p:sldId id="343" r:id="rId34"/>
    <p:sldId id="344" r:id="rId35"/>
    <p:sldId id="345" r:id="rId3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0" autoAdjust="0"/>
    <p:restoredTop sz="94660"/>
  </p:normalViewPr>
  <p:slideViewPr>
    <p:cSldViewPr snapToGrid="0">
      <p:cViewPr varScale="1">
        <p:scale>
          <a:sx n="44" d="100"/>
          <a:sy n="44" d="100"/>
        </p:scale>
        <p:origin x="744" y="6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5515532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73274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8738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503908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245138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289950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89425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7630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1920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44835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5999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83437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505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704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51745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9789231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53656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A87A34-81AB-432B-8DAE-1953F412C126}" type="datetimeFigureOut">
              <a:rPr lang="en-US" smtClean="0"/>
              <a:pPr/>
              <a:t>8/24/2020</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61513126"/>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 id="214748373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gsa.gov/portal/content/201039"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035" y="3074504"/>
            <a:ext cx="11292577" cy="834887"/>
          </a:xfrm>
        </p:spPr>
        <p:txBody>
          <a:bodyPr/>
          <a:lstStyle/>
          <a:p>
            <a:r>
              <a:rPr lang="en-US" dirty="0"/>
              <a:t>MARKET RESEARCH</a:t>
            </a:r>
          </a:p>
        </p:txBody>
      </p:sp>
      <p:sp>
        <p:nvSpPr>
          <p:cNvPr id="3" name="TextBox 2">
            <a:extLst>
              <a:ext uri="{FF2B5EF4-FFF2-40B4-BE49-F238E27FC236}">
                <a16:creationId xmlns:a16="http://schemas.microsoft.com/office/drawing/2014/main" id="{F635F4CC-FDD8-40E9-950D-B5026E3DD9E6}"/>
              </a:ext>
            </a:extLst>
          </p:cNvPr>
          <p:cNvSpPr txBox="1"/>
          <p:nvPr/>
        </p:nvSpPr>
        <p:spPr>
          <a:xfrm>
            <a:off x="313765" y="5902480"/>
            <a:ext cx="11564470" cy="646331"/>
          </a:xfrm>
          <a:prstGeom prst="rect">
            <a:avLst/>
          </a:prstGeom>
          <a:noFill/>
        </p:spPr>
        <p:txBody>
          <a:bodyPr wrap="square" rtlCol="0">
            <a:spAutoFit/>
          </a:bodyPr>
          <a:lstStyle/>
          <a:p>
            <a:r>
              <a:rPr lang="en-US" dirty="0" err="1"/>
              <a:t>Monida</a:t>
            </a:r>
            <a:r>
              <a:rPr lang="en-US" dirty="0"/>
              <a:t> Business Systems			Phone: 833-701-0459			</a:t>
            </a:r>
            <a:r>
              <a:rPr lang="en-US"/>
              <a:t>	e-mail: </a:t>
            </a:r>
            <a:endParaRPr lang="en-US" dirty="0"/>
          </a:p>
          <a:p>
            <a:endParaRPr lang="en-US" dirty="0"/>
          </a:p>
        </p:txBody>
      </p:sp>
    </p:spTree>
    <p:extLst>
      <p:ext uri="{BB962C8B-B14F-4D97-AF65-F5344CB8AC3E}">
        <p14:creationId xmlns:p14="http://schemas.microsoft.com/office/powerpoint/2010/main" val="1265434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791" y="106017"/>
            <a:ext cx="11252821" cy="795131"/>
          </a:xfrm>
        </p:spPr>
        <p:txBody>
          <a:bodyPr/>
          <a:lstStyle/>
          <a:p>
            <a:r>
              <a:rPr lang="en-US" dirty="0"/>
              <a:t>Market Research: Getting Started</a:t>
            </a:r>
          </a:p>
        </p:txBody>
      </p:sp>
      <p:sp>
        <p:nvSpPr>
          <p:cNvPr id="3" name="Content Placeholder 2"/>
          <p:cNvSpPr>
            <a:spLocks noGrp="1"/>
          </p:cNvSpPr>
          <p:nvPr>
            <p:ph idx="1"/>
          </p:nvPr>
        </p:nvSpPr>
        <p:spPr>
          <a:xfrm>
            <a:off x="251791" y="1086678"/>
            <a:ext cx="11252821" cy="5771322"/>
          </a:xfrm>
        </p:spPr>
        <p:txBody>
          <a:bodyPr>
            <a:normAutofit fontScale="92500" lnSpcReduction="10000"/>
          </a:bodyPr>
          <a:lstStyle/>
          <a:p>
            <a:pPr lvl="2"/>
            <a:r>
              <a:rPr lang="en-US" sz="2800" dirty="0"/>
              <a:t>Acquisitions begin with a description of the Agency needs stated in terms sufficient to allow conduct of market research.</a:t>
            </a:r>
          </a:p>
          <a:p>
            <a:pPr lvl="2"/>
            <a:r>
              <a:rPr lang="en-US" sz="2800" dirty="0"/>
              <a:t>When conducting market research, agencies should not request potential sources to submit more than the minimum information necessary.</a:t>
            </a:r>
          </a:p>
          <a:p>
            <a:pPr lvl="2"/>
            <a:r>
              <a:rPr lang="en-US" sz="2800" dirty="0"/>
              <a:t>The extent of market research will vary, depending on such factors as urgency, estimated dollar value, complexity, and experience. The buyer shouldn't use market research conducted over 18 months before the award of any task or delivery order only if the information is still current, accurate, and relevant. Market research involves obtaining information specific to the item being acquired and should include:</a:t>
            </a:r>
          </a:p>
          <a:p>
            <a:pPr lvl="2"/>
            <a:r>
              <a:rPr lang="en-US" sz="2800" dirty="0"/>
              <a:t>Will the programs needs be met.</a:t>
            </a:r>
          </a:p>
          <a:p>
            <a:pPr lvl="2"/>
            <a:r>
              <a:rPr lang="en-US" sz="2800" dirty="0"/>
              <a:t>Items of a type customarily available in the commercial marketplace.</a:t>
            </a:r>
          </a:p>
          <a:p>
            <a:endParaRPr lang="en-US" dirty="0"/>
          </a:p>
        </p:txBody>
      </p:sp>
    </p:spTree>
    <p:extLst>
      <p:ext uri="{BB962C8B-B14F-4D97-AF65-F5344CB8AC3E}">
        <p14:creationId xmlns:p14="http://schemas.microsoft.com/office/powerpoint/2010/main" val="2620825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A91B8-F673-4F03-B077-6BDAA69D4346}"/>
              </a:ext>
            </a:extLst>
          </p:cNvPr>
          <p:cNvSpPr>
            <a:spLocks noGrp="1"/>
          </p:cNvSpPr>
          <p:nvPr>
            <p:ph type="title"/>
          </p:nvPr>
        </p:nvSpPr>
        <p:spPr>
          <a:xfrm>
            <a:off x="0" y="0"/>
            <a:ext cx="12191999" cy="653143"/>
          </a:xfrm>
        </p:spPr>
        <p:txBody>
          <a:bodyPr>
            <a:normAutofit fontScale="90000"/>
          </a:bodyPr>
          <a:lstStyle/>
          <a:p>
            <a:r>
              <a:rPr lang="en-US" dirty="0"/>
              <a:t>Market Research</a:t>
            </a:r>
          </a:p>
        </p:txBody>
      </p:sp>
      <p:sp>
        <p:nvSpPr>
          <p:cNvPr id="3" name="Content Placeholder 2">
            <a:extLst>
              <a:ext uri="{FF2B5EF4-FFF2-40B4-BE49-F238E27FC236}">
                <a16:creationId xmlns:a16="http://schemas.microsoft.com/office/drawing/2014/main" id="{307D6C21-C3D6-4BE9-A472-14CE6F532DE3}"/>
              </a:ext>
            </a:extLst>
          </p:cNvPr>
          <p:cNvSpPr>
            <a:spLocks noGrp="1"/>
          </p:cNvSpPr>
          <p:nvPr>
            <p:ph idx="1"/>
          </p:nvPr>
        </p:nvSpPr>
        <p:spPr>
          <a:xfrm>
            <a:off x="1484310" y="653143"/>
            <a:ext cx="10018713" cy="6204857"/>
          </a:xfrm>
        </p:spPr>
        <p:txBody>
          <a:bodyPr>
            <a:normAutofit/>
          </a:bodyPr>
          <a:lstStyle/>
          <a:p>
            <a:r>
              <a:rPr lang="en-US" dirty="0"/>
              <a:t>Customary practices regarding customizing, modifying or tailoring of items to meet customer needs and associated costs.</a:t>
            </a:r>
          </a:p>
          <a:p>
            <a:r>
              <a:rPr lang="en-US" dirty="0"/>
              <a:t>Customary practices, including warranty, buyer financing, discounts, contract type considering the nature and risk associated with the requirement, etc., under which commercial sales of the products or services are made.</a:t>
            </a:r>
          </a:p>
          <a:p>
            <a:r>
              <a:rPr lang="en-US" dirty="0"/>
              <a:t>The requirements of any laws and regulations unique to the item being acquired.</a:t>
            </a:r>
          </a:p>
          <a:p>
            <a:r>
              <a:rPr lang="en-US" dirty="0"/>
              <a:t>The availability of items that contain recovered materials and items that are energy efficient.</a:t>
            </a:r>
          </a:p>
          <a:p>
            <a:r>
              <a:rPr lang="en-US" dirty="0"/>
              <a:t>The distribution and support capabilities of potential suppliers, including alternative arrangements and cost estimates.</a:t>
            </a:r>
          </a:p>
          <a:p>
            <a:r>
              <a:rPr lang="en-US" dirty="0"/>
              <a:t>Size and status of potential sources (see FAR Part 19). </a:t>
            </a:r>
          </a:p>
          <a:p>
            <a:endParaRPr lang="en-US" dirty="0"/>
          </a:p>
        </p:txBody>
      </p:sp>
    </p:spTree>
    <p:extLst>
      <p:ext uri="{BB962C8B-B14F-4D97-AF65-F5344CB8AC3E}">
        <p14:creationId xmlns:p14="http://schemas.microsoft.com/office/powerpoint/2010/main" val="357820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539" y="0"/>
            <a:ext cx="11953461" cy="1351722"/>
          </a:xfrm>
        </p:spPr>
        <p:txBody>
          <a:bodyPr>
            <a:normAutofit/>
          </a:bodyPr>
          <a:lstStyle/>
          <a:p>
            <a:r>
              <a:rPr lang="en-US" dirty="0"/>
              <a:t>Techniques for conducting market research may include any or all the following:</a:t>
            </a:r>
          </a:p>
        </p:txBody>
      </p:sp>
      <p:sp>
        <p:nvSpPr>
          <p:cNvPr id="3" name="Content Placeholder 2"/>
          <p:cNvSpPr>
            <a:spLocks noGrp="1"/>
          </p:cNvSpPr>
          <p:nvPr>
            <p:ph idx="1"/>
          </p:nvPr>
        </p:nvSpPr>
        <p:spPr>
          <a:xfrm>
            <a:off x="238539" y="1351721"/>
            <a:ext cx="11741426" cy="5406887"/>
          </a:xfrm>
        </p:spPr>
        <p:txBody>
          <a:bodyPr>
            <a:normAutofit/>
          </a:bodyPr>
          <a:lstStyle/>
          <a:p>
            <a:pPr lvl="2"/>
            <a:r>
              <a:rPr lang="en-US" sz="2800" dirty="0"/>
              <a:t>Contacting knowledgeable individuals in Government and industry regarding market capabilities to meet requirements.</a:t>
            </a:r>
          </a:p>
          <a:p>
            <a:pPr lvl="2"/>
            <a:r>
              <a:rPr lang="en-US" sz="2800" dirty="0"/>
              <a:t>Reviewing the results of recent market research undertaken to meet similar or identical requirements.</a:t>
            </a:r>
          </a:p>
          <a:p>
            <a:pPr lvl="2"/>
            <a:r>
              <a:rPr lang="en-US" sz="2800" dirty="0"/>
              <a:t>Publishing formal requests for information in appropriate technical or scientific journals or business publications.</a:t>
            </a:r>
          </a:p>
          <a:p>
            <a:pPr lvl="2"/>
            <a:r>
              <a:rPr lang="en-US" sz="2800" dirty="0"/>
              <a:t>Querying the Government wide database of contracts and other procurement instruments intended for use by multiple agencies available at https://www.contractdirectory.gov/contractdirectory/ and other Government and commercial databases that provide information relevant to agency acquisitions. </a:t>
            </a:r>
          </a:p>
          <a:p>
            <a:endParaRPr lang="en-US" dirty="0"/>
          </a:p>
        </p:txBody>
      </p:sp>
    </p:spTree>
    <p:extLst>
      <p:ext uri="{BB962C8B-B14F-4D97-AF65-F5344CB8AC3E}">
        <p14:creationId xmlns:p14="http://schemas.microsoft.com/office/powerpoint/2010/main" val="782989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9AEC9-19B9-4E08-A7D3-C225A5646445}"/>
              </a:ext>
            </a:extLst>
          </p:cNvPr>
          <p:cNvSpPr>
            <a:spLocks noGrp="1"/>
          </p:cNvSpPr>
          <p:nvPr>
            <p:ph type="title"/>
          </p:nvPr>
        </p:nvSpPr>
        <p:spPr>
          <a:xfrm>
            <a:off x="0" y="1"/>
            <a:ext cx="12191999" cy="849086"/>
          </a:xfrm>
        </p:spPr>
        <p:txBody>
          <a:bodyPr/>
          <a:lstStyle/>
          <a:p>
            <a:r>
              <a:rPr lang="en-US" dirty="0"/>
              <a:t>More, techniques</a:t>
            </a:r>
          </a:p>
        </p:txBody>
      </p:sp>
      <p:sp>
        <p:nvSpPr>
          <p:cNvPr id="3" name="Content Placeholder 2">
            <a:extLst>
              <a:ext uri="{FF2B5EF4-FFF2-40B4-BE49-F238E27FC236}">
                <a16:creationId xmlns:a16="http://schemas.microsoft.com/office/drawing/2014/main" id="{CD88A72B-C1F7-4640-92BB-61E9B4B4F2CA}"/>
              </a:ext>
            </a:extLst>
          </p:cNvPr>
          <p:cNvSpPr>
            <a:spLocks noGrp="1"/>
          </p:cNvSpPr>
          <p:nvPr>
            <p:ph idx="1"/>
          </p:nvPr>
        </p:nvSpPr>
        <p:spPr>
          <a:xfrm>
            <a:off x="1484310" y="1088571"/>
            <a:ext cx="10018713" cy="5377543"/>
          </a:xfrm>
        </p:spPr>
        <p:txBody>
          <a:bodyPr>
            <a:normAutofit/>
          </a:bodyPr>
          <a:lstStyle/>
          <a:p>
            <a:r>
              <a:rPr lang="en-US" dirty="0"/>
              <a:t>Participating in interactive, on-line communication among industry, acquisition personnel, and customers.</a:t>
            </a:r>
          </a:p>
          <a:p>
            <a:r>
              <a:rPr lang="en-US" dirty="0"/>
              <a:t>Obtaining source lists of similar items from other contracting activities or agencies, trade associations or other sources.</a:t>
            </a:r>
          </a:p>
          <a:p>
            <a:r>
              <a:rPr lang="en-US" dirty="0"/>
              <a:t>Reviewing catalogs and other generally available product literature published by manufacturers, distributors, and dealers or available on-line.</a:t>
            </a:r>
          </a:p>
          <a:p>
            <a:r>
              <a:rPr lang="en-US" dirty="0"/>
              <a:t>Conducting interchange meetings or holding pre-solicitation conferences to involve potential offerors early in the acquisition process.</a:t>
            </a:r>
          </a:p>
          <a:p>
            <a:endParaRPr lang="en-US" dirty="0"/>
          </a:p>
        </p:txBody>
      </p:sp>
    </p:spTree>
    <p:extLst>
      <p:ext uri="{BB962C8B-B14F-4D97-AF65-F5344CB8AC3E}">
        <p14:creationId xmlns:p14="http://schemas.microsoft.com/office/powerpoint/2010/main" val="3706179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279" y="0"/>
            <a:ext cx="11332334" cy="821635"/>
          </a:xfrm>
        </p:spPr>
        <p:txBody>
          <a:bodyPr/>
          <a:lstStyle/>
          <a:p>
            <a:r>
              <a:rPr lang="en-US" dirty="0"/>
              <a:t>Savings from Market Research</a:t>
            </a:r>
          </a:p>
        </p:txBody>
      </p:sp>
      <p:sp>
        <p:nvSpPr>
          <p:cNvPr id="3" name="Content Placeholder 2"/>
          <p:cNvSpPr>
            <a:spLocks noGrp="1"/>
          </p:cNvSpPr>
          <p:nvPr>
            <p:ph idx="1"/>
          </p:nvPr>
        </p:nvSpPr>
        <p:spPr>
          <a:xfrm>
            <a:off x="172279" y="636105"/>
            <a:ext cx="12019721" cy="6122504"/>
          </a:xfrm>
        </p:spPr>
        <p:txBody>
          <a:bodyPr>
            <a:normAutofit/>
          </a:bodyPr>
          <a:lstStyle/>
          <a:p>
            <a:pPr lvl="1"/>
            <a:r>
              <a:rPr lang="en-US" sz="2400" dirty="0"/>
              <a:t>Disaster Preparedness: developed a sustainable product that engaged several Aircraft companies to fly in an emergency.  This product provides a revenue stream to DAS for Administrative needs, while maintains the disaster portion. </a:t>
            </a:r>
          </a:p>
          <a:p>
            <a:pPr lvl="1"/>
            <a:r>
              <a:rPr lang="en-US" sz="2400" dirty="0"/>
              <a:t>ADA (American Disabilities act):  Was the first analyst ever to receive a perfect rating from the feds for Grant requirements.  Created a long term federally compliant program.</a:t>
            </a:r>
          </a:p>
          <a:p>
            <a:pPr lvl="1"/>
            <a:r>
              <a:rPr lang="en-US" sz="2400" dirty="0"/>
              <a:t>Fleet: Detected several areas of labor hour waste, customer dissatisfaction.  Developed significant results by approaching problems with a business focus with the primary emphasis on revenue and administrative loss for fusion of and transformation into multiple strategic sourced acquisitions.  Some measurements of this new process reflect: 3% less than neighboring states, a 7.06% reduction (New Cost to Last) for Police vehicles a rate reduction of 60% in Administrative costs, 90% reduction in Attorney’s Fees. Used by Idaho, Washington State, Colorado, several publications, project repeatability.  Future attainment: significant revenue generation possibility of adding training, project has stabilized.</a:t>
            </a:r>
          </a:p>
          <a:p>
            <a:endParaRPr lang="en-US" dirty="0"/>
          </a:p>
        </p:txBody>
      </p:sp>
    </p:spTree>
    <p:extLst>
      <p:ext uri="{BB962C8B-B14F-4D97-AF65-F5344CB8AC3E}">
        <p14:creationId xmlns:p14="http://schemas.microsoft.com/office/powerpoint/2010/main" val="1702622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AF40B-A01D-4A79-BFBB-6C4866293B90}"/>
              </a:ext>
            </a:extLst>
          </p:cNvPr>
          <p:cNvSpPr>
            <a:spLocks noGrp="1"/>
          </p:cNvSpPr>
          <p:nvPr>
            <p:ph type="title"/>
          </p:nvPr>
        </p:nvSpPr>
        <p:spPr>
          <a:xfrm>
            <a:off x="0" y="0"/>
            <a:ext cx="12192000" cy="783771"/>
          </a:xfrm>
        </p:spPr>
        <p:txBody>
          <a:bodyPr/>
          <a:lstStyle/>
          <a:p>
            <a:r>
              <a:rPr lang="en-US" dirty="0"/>
              <a:t>More, Savings</a:t>
            </a:r>
          </a:p>
        </p:txBody>
      </p:sp>
      <p:sp>
        <p:nvSpPr>
          <p:cNvPr id="3" name="Content Placeholder 2">
            <a:extLst>
              <a:ext uri="{FF2B5EF4-FFF2-40B4-BE49-F238E27FC236}">
                <a16:creationId xmlns:a16="http://schemas.microsoft.com/office/drawing/2014/main" id="{0219D14B-9A60-48F5-A7A8-AE8FE96905E5}"/>
              </a:ext>
            </a:extLst>
          </p:cNvPr>
          <p:cNvSpPr>
            <a:spLocks noGrp="1"/>
          </p:cNvSpPr>
          <p:nvPr>
            <p:ph idx="1"/>
          </p:nvPr>
        </p:nvSpPr>
        <p:spPr>
          <a:xfrm>
            <a:off x="1484310" y="936171"/>
            <a:ext cx="10018713" cy="5921829"/>
          </a:xfrm>
        </p:spPr>
        <p:txBody>
          <a:bodyPr>
            <a:normAutofit fontScale="77500" lnSpcReduction="20000"/>
          </a:bodyPr>
          <a:lstStyle/>
          <a:p>
            <a:r>
              <a:rPr lang="en-US" dirty="0"/>
              <a:t>Grocery: Accomplished significant results by taking advantage of newly enacted rules worked with Representative Clem.  Negotiated with DOC (Department of Corrections) to combine usage that obtained an additional 8 to 12% reduction on Fresh Fruits and Vegetables. Developed new cost to last reduction of 4.6% across the board, 250% increase in usage.  During testimony, my name was mentioned 9 times for outstanding work and other items, hand picked to serve on Governors War room, several positive newspaper articles.  Future goals: increase revenue, obtain income lost from Credit Cards continue to expand delivery routes.</a:t>
            </a:r>
          </a:p>
          <a:p>
            <a:r>
              <a:rPr lang="en-US" dirty="0"/>
              <a:t>Lawn and Garden: Brought loss of revenue back to Oregon, Increased DAS/PS income:  With benchmarking modified contract to compete with outside state and private sector.  Result is 164% increase in Spend. </a:t>
            </a:r>
          </a:p>
          <a:p>
            <a:r>
              <a:rPr lang="en-US" dirty="0"/>
              <a:t>State Tire/Les Schwab (Tire Spikes): Lead and successfully Coordinated a multi-agency effort to reduce administrative costs lead a results orientated team (DOJ, SPO, RISK, State Police, Commercial business), Results Obtained from a best value innovative approach. </a:t>
            </a:r>
          </a:p>
          <a:p>
            <a:r>
              <a:rPr lang="en-US" dirty="0"/>
              <a:t>Restaurant Equipment : added States first culturally diverse language in the contract, and netted a woman owned business thru a best value synopsis.  Brought back to Oregon 19 million in spend. </a:t>
            </a:r>
          </a:p>
          <a:p>
            <a:r>
              <a:rPr lang="en-US" dirty="0"/>
              <a:t>Other:  Designed and developed a Standardized Photo-Voltaic Power Generator (Significant Revenue Possibilities).  Capture revenue from school construction projects.  Apprehension of revenue generated from market downturn (Lease vs. Buy), provide innovative and continued support modify to ORPIN II by offering knowledge of database systems. </a:t>
            </a:r>
          </a:p>
          <a:p>
            <a:endParaRPr lang="en-US" dirty="0"/>
          </a:p>
        </p:txBody>
      </p:sp>
    </p:spTree>
    <p:extLst>
      <p:ext uri="{BB962C8B-B14F-4D97-AF65-F5344CB8AC3E}">
        <p14:creationId xmlns:p14="http://schemas.microsoft.com/office/powerpoint/2010/main" val="3328144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20211524"/>
              </p:ext>
            </p:extLst>
          </p:nvPr>
        </p:nvGraphicFramePr>
        <p:xfrm>
          <a:off x="781877" y="397567"/>
          <a:ext cx="10668000" cy="11001141"/>
        </p:xfrm>
        <a:graphic>
          <a:graphicData uri="http://schemas.openxmlformats.org/drawingml/2006/table">
            <a:tbl>
              <a:tblPr/>
              <a:tblGrid>
                <a:gridCol w="1525337">
                  <a:extLst>
                    <a:ext uri="{9D8B030D-6E8A-4147-A177-3AD203B41FA5}">
                      <a16:colId xmlns:a16="http://schemas.microsoft.com/office/drawing/2014/main" val="20000"/>
                    </a:ext>
                  </a:extLst>
                </a:gridCol>
                <a:gridCol w="3247190">
                  <a:extLst>
                    <a:ext uri="{9D8B030D-6E8A-4147-A177-3AD203B41FA5}">
                      <a16:colId xmlns:a16="http://schemas.microsoft.com/office/drawing/2014/main" val="20001"/>
                    </a:ext>
                  </a:extLst>
                </a:gridCol>
                <a:gridCol w="3247190">
                  <a:extLst>
                    <a:ext uri="{9D8B030D-6E8A-4147-A177-3AD203B41FA5}">
                      <a16:colId xmlns:a16="http://schemas.microsoft.com/office/drawing/2014/main" val="20002"/>
                    </a:ext>
                  </a:extLst>
                </a:gridCol>
                <a:gridCol w="2648283">
                  <a:extLst>
                    <a:ext uri="{9D8B030D-6E8A-4147-A177-3AD203B41FA5}">
                      <a16:colId xmlns:a16="http://schemas.microsoft.com/office/drawing/2014/main" val="20003"/>
                    </a:ext>
                  </a:extLst>
                </a:gridCol>
              </a:tblGrid>
              <a:tr h="97858">
                <a:tc>
                  <a:txBody>
                    <a:bodyPr/>
                    <a:lstStyle/>
                    <a:p>
                      <a:pPr algn="l" fontAlgn="b"/>
                      <a:r>
                        <a:rPr lang="en-US" sz="1200" b="1" i="0" u="none" strike="noStrike">
                          <a:solidFill>
                            <a:srgbClr val="000000"/>
                          </a:solidFill>
                          <a:effectLst/>
                          <a:latin typeface="Calibri" panose="020F0502020204030204" pitchFamily="34" charset="0"/>
                        </a:rPr>
                        <a:t>Situation</a:t>
                      </a:r>
                    </a:p>
                  </a:txBody>
                  <a:tcPr marL="3149" marR="3149" marT="31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200" b="1" i="0" u="none" strike="noStrike">
                          <a:solidFill>
                            <a:srgbClr val="000000"/>
                          </a:solidFill>
                          <a:effectLst/>
                          <a:latin typeface="Calibri" panose="020F0502020204030204" pitchFamily="34" charset="0"/>
                        </a:rPr>
                        <a:t>Goal</a:t>
                      </a:r>
                    </a:p>
                  </a:txBody>
                  <a:tcPr marL="3149" marR="3149" marT="31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200" b="1" i="0" u="none" strike="noStrike">
                          <a:solidFill>
                            <a:srgbClr val="000000"/>
                          </a:solidFill>
                          <a:effectLst/>
                          <a:latin typeface="Calibri" panose="020F0502020204030204" pitchFamily="34" charset="0"/>
                        </a:rPr>
                        <a:t>Market Research indicated</a:t>
                      </a:r>
                    </a:p>
                  </a:txBody>
                  <a:tcPr marL="3149" marR="3149" marT="31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200" b="1" i="0" u="none" strike="noStrike">
                          <a:solidFill>
                            <a:srgbClr val="000000"/>
                          </a:solidFill>
                          <a:effectLst/>
                          <a:latin typeface="Calibri" panose="020F0502020204030204" pitchFamily="34" charset="0"/>
                        </a:rPr>
                        <a:t>What was accomplished</a:t>
                      </a:r>
                    </a:p>
                  </a:txBody>
                  <a:tcPr marL="3149" marR="3149" marT="31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80604">
                <a:tc>
                  <a:txBody>
                    <a:bodyPr/>
                    <a:lstStyle/>
                    <a:p>
                      <a:pPr algn="l" fontAlgn="ctr"/>
                      <a:r>
                        <a:rPr lang="en-US" sz="1200" b="0" i="0" u="none" strike="noStrike">
                          <a:solidFill>
                            <a:srgbClr val="000000"/>
                          </a:solidFill>
                          <a:effectLst/>
                          <a:latin typeface="Calibri" panose="020F0502020204030204" pitchFamily="34" charset="0"/>
                        </a:rPr>
                        <a:t>Disaster Preparedness: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Develop a sustainable product that engaugs several Aircraft companies to fly in an emergency.  This product provides a revenue stream to DAS for Administrative needs, while maintains the disaster portion.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The Federal BLM maintained a fleet of Aircraft, forestry and DOJ had contracts for Helicopters.  Also indicated no other contracts of this nautre exsisted.  Also indicated Helicopters were not enough</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Duel use contract that provided aircraft in an emergency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80604">
                <a:tc>
                  <a:txBody>
                    <a:bodyPr/>
                    <a:lstStyle/>
                    <a:p>
                      <a:pPr algn="l" fontAlgn="ctr"/>
                      <a:r>
                        <a:rPr lang="en-US" sz="1200" b="0" i="0" u="none" strike="noStrike">
                          <a:solidFill>
                            <a:srgbClr val="000000"/>
                          </a:solidFill>
                          <a:effectLst/>
                          <a:latin typeface="Calibri" panose="020F0502020204030204" pitchFamily="34" charset="0"/>
                        </a:rPr>
                        <a:t> ADA compliant vehicles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Old contract was impossible to use, very limited use VCAF was 1%, Added up to $3,000 per bus.  ODOT did not want DAS PS to have this procurment.  Due to several issues</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Calibri" panose="020F0502020204030204" pitchFamily="34" charset="0"/>
                        </a:rPr>
                        <a:t>Contract was out of compliance and limited in scope.  Administrative fees were not in line with government projections.  Located many articles on what the feds liked and didn’t like.  Disadvantaged goals.</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 Was the first analyst ever to receive a perfect rating from the feds for Grant requirements.  Created a long term federally compliant program</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45696">
                <a:tc>
                  <a:txBody>
                    <a:bodyPr/>
                    <a:lstStyle/>
                    <a:p>
                      <a:pPr algn="l" fontAlgn="ctr"/>
                      <a:r>
                        <a:rPr lang="en-US" sz="1200" b="0" i="0" u="none" strike="noStrike">
                          <a:solidFill>
                            <a:srgbClr val="000000"/>
                          </a:solidFill>
                          <a:effectLst/>
                          <a:latin typeface="Calibri" panose="020F0502020204030204" pitchFamily="34" charset="0"/>
                        </a:rPr>
                        <a:t>Fleet</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Reduce complaints, reduce administrative costs provide real time pricing and flexibility to agencies</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Calibri" panose="020F0502020204030204" pitchFamily="34" charset="0"/>
                        </a:rPr>
                        <a:t>Prices dropped after the release of new vehicles; some dealers receive bigger discounts than others.  Pricing structure had bid assistance, hold back and flooring that added several thousand dollars to each vehicle.  96 bids vs 1</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Detected several areas of labor hour waste.  Focus with the primary emphasis on revenue and administrative loss.  Measurements of this new process reflect: 3% less than neighboring states, a 7.06% reduction (New Cost to Last) for Police vehicles a rate reduction of 60% in Administrative costs, 90% reduction in Attorney’s Fees. Used by Idaho, Washington State, Colorado, several publications, project repeatability.  Future attainment: significant revenue generation possibility of adding training, project has stabilized.</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37937">
                <a:tc>
                  <a:txBody>
                    <a:bodyPr/>
                    <a:lstStyle/>
                    <a:p>
                      <a:pPr algn="l" fontAlgn="ctr"/>
                      <a:r>
                        <a:rPr lang="en-US" sz="1200" b="0" i="0" u="none" strike="noStrike">
                          <a:solidFill>
                            <a:srgbClr val="000000"/>
                          </a:solidFill>
                          <a:effectLst/>
                          <a:latin typeface="Calibri" panose="020F0502020204030204" pitchFamily="34" charset="0"/>
                        </a:rPr>
                        <a:t>Grocery</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Provide Multiple types of foods, reduce cost, increase spend, provide deliveries to outlying agencies and support Representative Clems house bills.</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Don’t go to Iran, the house and senate ar very interested in local farms.  Schools and DOC have different grant requirments.  But we will need their spend.</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Accomplished significant results by taking advantage of newly enacted rules worked with Representative Clem.  Negotiated with DOC (Department of Corrections) to combine usage that obtained an additional 8 to 12% reduction on Fresh Fruits and Vegetables. Developed new cost to last reduction of 4.6% across the board, 250% increase in usage.  During testimony my name was mentioned 9 times for outstanding work and other items, hand picked to serve on Governors War room, several positive newspaper articles.  Future goals: increase revenue, obtain income lost from Credit Cards continue to expand delivery routes.</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80604">
                <a:tc>
                  <a:txBody>
                    <a:bodyPr/>
                    <a:lstStyle/>
                    <a:p>
                      <a:pPr algn="l" fontAlgn="ctr"/>
                      <a:r>
                        <a:rPr lang="en-US" sz="1200" b="0" i="0" u="none" strike="noStrike">
                          <a:solidFill>
                            <a:srgbClr val="000000"/>
                          </a:solidFill>
                          <a:effectLst/>
                          <a:latin typeface="Calibri" panose="020F0502020204030204" pitchFamily="34" charset="0"/>
                        </a:rPr>
                        <a:t>Lawn and Garden</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1 contract 1 contractor that sold a obsolete lawn tractor, oregon revenue was Diverted to the tune of 10 million per year spend that was siphoned off into other states, provide the authorized purchaser a better contract than the competition.</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the contract had been obsolete for about 5 years.  The contractor didn’t say anything because he got phone calls and would sell other units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Brought loss of revenue back to Oregon, Increased DAS/PS income:  With benchmarking modified contract to compete with outside state and private sector.  Result is 164% increase in Spend.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72849">
                <a:tc>
                  <a:txBody>
                    <a:bodyPr/>
                    <a:lstStyle/>
                    <a:p>
                      <a:pPr algn="l" fontAlgn="ctr"/>
                      <a:r>
                        <a:rPr lang="en-US" sz="1200" b="0" i="0" u="none" strike="noStrike">
                          <a:solidFill>
                            <a:srgbClr val="000000"/>
                          </a:solidFill>
                          <a:effectLst/>
                          <a:latin typeface="Calibri" panose="020F0502020204030204" pitchFamily="34" charset="0"/>
                        </a:rPr>
                        <a:t>State Tire/Les Schwab (Tire Spikes</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Reduce State police administrative costs associated with Spike Strip events.</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During a spike strip event law abiding citizens wouold run over spike strips and it costed the State big bucks in settlement claims</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Lead and successfully Coordinated a multi-agency effort to reduce administrative costs lead a results orientated team (DOJ, SPO, RISK, State Police, Commercial business), Results Obtained from a best value innovative approach (see attached article).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767847">
                <a:tc>
                  <a:txBody>
                    <a:bodyPr/>
                    <a:lstStyle/>
                    <a:p>
                      <a:pPr algn="l" fontAlgn="ctr"/>
                      <a:r>
                        <a:rPr lang="en-US" sz="1200" b="0" i="0" u="none" strike="noStrike">
                          <a:solidFill>
                            <a:srgbClr val="000000"/>
                          </a:solidFill>
                          <a:effectLst/>
                          <a:latin typeface="Calibri" panose="020F0502020204030204" pitchFamily="34" charset="0"/>
                        </a:rPr>
                        <a:t>Restaurant Equipment</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ea typeface="Symbol" panose="05050102010706020507" pitchFamily="18" charset="2"/>
                          <a:cs typeface="Symbol" panose="05050102010706020507" pitchFamily="18" charset="2"/>
                        </a:rPr>
                        <a:t>Encourage small disadvantaged business, bring revenue and jobs to Oregon.</a:t>
                      </a:r>
                      <a:endParaRPr lang="en-US" sz="1200" b="0" i="0" u="none" strike="noStrike">
                        <a:solidFill>
                          <a:srgbClr val="000000"/>
                        </a:solidFill>
                        <a:effectLst/>
                        <a:latin typeface="Calibri" panose="020F0502020204030204" pitchFamily="34" charset="0"/>
                      </a:endParaRP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Schools were buying this equipment from a coopertive agreement in washington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added States first culturally diverse language in the contract, and netted a woman owned business thru a best value synopsis.  Brought back to Oregon 19 million in spend.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92242">
                <a:tc>
                  <a:txBody>
                    <a:bodyPr/>
                    <a:lstStyle/>
                    <a:p>
                      <a:pPr algn="l" fontAlgn="ctr"/>
                      <a:r>
                        <a:rPr lang="en-US" sz="1200" b="0" i="0" u="none" strike="noStrike">
                          <a:solidFill>
                            <a:srgbClr val="000000"/>
                          </a:solidFill>
                          <a:effectLst/>
                          <a:latin typeface="Calibri" panose="020F0502020204030204" pitchFamily="34" charset="0"/>
                        </a:rPr>
                        <a:t>Photo-Voltaic Power Generator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Capture revenue from construction projects</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rPr>
                        <a:t>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Calibri" panose="020F0502020204030204" pitchFamily="34" charset="0"/>
                        </a:rPr>
                        <a:t> </a:t>
                      </a:r>
                    </a:p>
                  </a:txBody>
                  <a:tcPr marL="3149" marR="3149" marT="3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8798216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DF39726D-FF4E-45E3-9F79-EEC54CD92C4D}"/>
              </a:ext>
            </a:extLst>
          </p:cNvPr>
          <p:cNvSpPr>
            <a:spLocks noGrp="1"/>
          </p:cNvSpPr>
          <p:nvPr>
            <p:ph idx="1"/>
          </p:nvPr>
        </p:nvSpPr>
        <p:spPr>
          <a:xfrm>
            <a:off x="1484310" y="-348343"/>
            <a:ext cx="10018713" cy="6139543"/>
          </a:xfrm>
        </p:spPr>
        <p:txBody>
          <a:bodyPr>
            <a:normAutofit/>
          </a:bodyPr>
          <a:lstStyle/>
          <a:p>
            <a:pPr marL="0" indent="0">
              <a:buNone/>
            </a:pPr>
            <a:r>
              <a:rPr lang="en-US" sz="4000" b="1" dirty="0">
                <a:latin typeface="Tempus Sans ITC" panose="04020404030007020202" pitchFamily="82" charset="0"/>
              </a:rPr>
              <a:t>Market Research:  </a:t>
            </a:r>
            <a:r>
              <a:rPr lang="en-US" sz="4000" dirty="0">
                <a:latin typeface="Tempus Sans ITC" panose="04020404030007020202" pitchFamily="82" charset="0"/>
              </a:rPr>
              <a:t>The following table presents elements to consider when examining historical acquisition information and doing historical pricing research.</a:t>
            </a:r>
          </a:p>
        </p:txBody>
      </p:sp>
    </p:spTree>
    <p:extLst>
      <p:ext uri="{BB962C8B-B14F-4D97-AF65-F5344CB8AC3E}">
        <p14:creationId xmlns:p14="http://schemas.microsoft.com/office/powerpoint/2010/main" val="3794809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54D26C-BA89-4902-AC99-2095107106F8}"/>
              </a:ext>
            </a:extLst>
          </p:cNvPr>
          <p:cNvSpPr>
            <a:spLocks noGrp="1"/>
          </p:cNvSpPr>
          <p:nvPr>
            <p:ph idx="1"/>
          </p:nvPr>
        </p:nvSpPr>
        <p:spPr>
          <a:xfrm>
            <a:off x="174170" y="1110343"/>
            <a:ext cx="11843660" cy="5573486"/>
          </a:xfrm>
        </p:spPr>
        <p:txBody>
          <a:bodyPr>
            <a:normAutofit fontScale="25000" lnSpcReduction="20000"/>
          </a:bodyPr>
          <a:lstStyle/>
          <a:p>
            <a:pPr marL="0" marR="0" indent="0" algn="l" rtl="0" eaLnBrk="1" fontAlgn="t" latinLnBrk="0" hangingPunct="1">
              <a:lnSpc>
                <a:spcPct val="107000"/>
              </a:lnSpc>
              <a:spcBef>
                <a:spcPts val="0"/>
              </a:spcBef>
              <a:spcAft>
                <a:spcPts val="800"/>
              </a:spcAft>
              <a:buNone/>
            </a:pPr>
            <a:r>
              <a:rPr lang="en-US" sz="11200" b="1" i="0" u="none" strike="noStrike" kern="1200" dirty="0">
                <a:solidFill>
                  <a:srgbClr val="C00000"/>
                </a:solidFill>
                <a:effectLst/>
                <a:latin typeface="Tempus Sans ITC" panose="04020404030007020202" pitchFamily="82" charset="0"/>
              </a:rPr>
              <a:t>	Trends in supply and demand </a:t>
            </a:r>
            <a:endParaRPr lang="en-US" sz="11200" b="0" i="0" u="none" strike="noStrike" dirty="0">
              <a:solidFill>
                <a:srgbClr val="C00000"/>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9600" b="0" i="0" u="none" strike="noStrike" kern="1200" dirty="0">
                <a:solidFill>
                  <a:srgbClr val="000000"/>
                </a:solidFill>
                <a:effectLst/>
                <a:latin typeface="Tempus Sans ITC" panose="04020404030007020202" pitchFamily="82" charset="0"/>
              </a:rPr>
              <a:t>		When did past acquisitions take place? </a:t>
            </a:r>
            <a:endParaRPr lang="en-US" sz="96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9600" dirty="0">
                <a:solidFill>
                  <a:srgbClr val="000000"/>
                </a:solidFill>
                <a:latin typeface="Tempus Sans ITC" panose="04020404030007020202" pitchFamily="82" charset="0"/>
              </a:rPr>
              <a:t>		Was </a:t>
            </a:r>
            <a:r>
              <a:rPr lang="en-US" sz="9600" b="0" i="0" u="none" strike="noStrike" kern="1200" dirty="0">
                <a:solidFill>
                  <a:srgbClr val="000000"/>
                </a:solidFill>
                <a:effectLst/>
                <a:latin typeface="Tempus Sans ITC" panose="04020404030007020202" pitchFamily="82" charset="0"/>
              </a:rPr>
              <a:t>there any indication of prevailing market conditions at that time? </a:t>
            </a:r>
            <a:endParaRPr lang="en-US" sz="9600" b="0" i="0" u="none" strike="noStrike" dirty="0">
              <a:effectLst/>
              <a:latin typeface="Tempus Sans ITC" panose="04020404030007020202" pitchFamily="82" charset="0"/>
            </a:endParaRPr>
          </a:p>
          <a:p>
            <a:pPr marL="0" marR="0" algn="l" rtl="0" eaLnBrk="1" fontAlgn="t" latinLnBrk="0" hangingPunct="1">
              <a:lnSpc>
                <a:spcPct val="107000"/>
              </a:lnSpc>
              <a:spcBef>
                <a:spcPts val="0"/>
              </a:spcBef>
              <a:spcAft>
                <a:spcPts val="800"/>
              </a:spcAft>
            </a:pPr>
            <a:endParaRPr lang="en-US" sz="11200" b="1" i="0" u="none" strike="noStrike" kern="1200" dirty="0">
              <a:solidFill>
                <a:srgbClr val="C00000"/>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1" dirty="0">
                <a:solidFill>
                  <a:srgbClr val="C00000"/>
                </a:solidFill>
                <a:latin typeface="Tempus Sans ITC" panose="04020404030007020202" pitchFamily="82" charset="0"/>
              </a:rPr>
              <a:t>	</a:t>
            </a:r>
            <a:r>
              <a:rPr lang="en-US" sz="11200" b="1" i="0" u="none" strike="noStrike" kern="1200" dirty="0">
                <a:solidFill>
                  <a:srgbClr val="C00000"/>
                </a:solidFill>
                <a:effectLst/>
                <a:latin typeface="Tempus Sans ITC" panose="04020404030007020202" pitchFamily="82" charset="0"/>
              </a:rPr>
              <a:t>Pattern of demand </a:t>
            </a:r>
          </a:p>
          <a:p>
            <a:pPr marL="0" marR="0" indent="0" algn="l" rtl="0" eaLnBrk="1" fontAlgn="t" latinLnBrk="0" hangingPunct="1">
              <a:lnSpc>
                <a:spcPct val="107000"/>
              </a:lnSpc>
              <a:spcBef>
                <a:spcPts val="0"/>
              </a:spcBef>
              <a:spcAft>
                <a:spcPts val="800"/>
              </a:spcAft>
              <a:buNone/>
            </a:pPr>
            <a:r>
              <a:rPr lang="en-US" sz="11200" b="1" dirty="0">
                <a:solidFill>
                  <a:srgbClr val="C00000"/>
                </a:solidFill>
                <a:latin typeface="Tempus Sans ITC" panose="04020404030007020202" pitchFamily="82" charset="0"/>
              </a:rPr>
              <a:t>		</a:t>
            </a:r>
            <a:r>
              <a:rPr lang="en-US" sz="9600" b="0" i="0" u="none" strike="noStrike" kern="1200" dirty="0">
                <a:solidFill>
                  <a:srgbClr val="000000"/>
                </a:solidFill>
                <a:effectLst/>
                <a:latin typeface="Tempus Sans ITC" panose="04020404030007020202" pitchFamily="82" charset="0"/>
              </a:rPr>
              <a:t>What quantities were solicited for each acquisition? </a:t>
            </a:r>
            <a:endParaRPr lang="en-US" sz="96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9600" b="0" i="0" u="none" strike="noStrike" kern="1200" dirty="0">
                <a:solidFill>
                  <a:srgbClr val="000000"/>
                </a:solidFill>
                <a:effectLst/>
                <a:latin typeface="Tempus Sans ITC" panose="04020404030007020202" pitchFamily="82" charset="0"/>
              </a:rPr>
              <a:t>		What quantities were acquired? </a:t>
            </a:r>
          </a:p>
          <a:p>
            <a:pPr marL="0" marR="0" indent="0" algn="l" rtl="0" eaLnBrk="1" fontAlgn="t" latinLnBrk="0" hangingPunct="1">
              <a:lnSpc>
                <a:spcPct val="107000"/>
              </a:lnSpc>
              <a:spcBef>
                <a:spcPts val="0"/>
              </a:spcBef>
              <a:spcAft>
                <a:spcPts val="800"/>
              </a:spcAft>
              <a:buNone/>
            </a:pPr>
            <a:endParaRPr lang="en-US" sz="96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1" i="0" u="none" strike="noStrike" kern="1200" dirty="0">
                <a:solidFill>
                  <a:srgbClr val="C00000"/>
                </a:solidFill>
                <a:effectLst/>
                <a:latin typeface="Tempus Sans ITC" panose="04020404030007020202" pitchFamily="82" charset="0"/>
              </a:rPr>
              <a:t>	Trends in prices </a:t>
            </a:r>
            <a:endParaRPr lang="en-US" sz="11200" b="0" i="0" u="none" strike="noStrike" dirty="0">
              <a:solidFill>
                <a:srgbClr val="C00000"/>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9600" b="0" i="0" u="none" strike="noStrike" kern="1200" dirty="0">
                <a:solidFill>
                  <a:srgbClr val="000000"/>
                </a:solidFill>
                <a:effectLst/>
                <a:latin typeface="Tempus Sans ITC" panose="04020404030007020202" pitchFamily="82" charset="0"/>
              </a:rPr>
              <a:t>		What was the contract price? </a:t>
            </a:r>
            <a:endParaRPr lang="en-US" sz="96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9600" b="0" i="0" u="none" strike="noStrike" kern="1200" dirty="0">
                <a:solidFill>
                  <a:srgbClr val="000000"/>
                </a:solidFill>
                <a:effectLst/>
                <a:latin typeface="Tempus Sans ITC" panose="04020404030007020202" pitchFamily="82" charset="0"/>
              </a:rPr>
              <a:t>		How did the unsuccessful offers compare with the successful offer? </a:t>
            </a:r>
            <a:endParaRPr lang="en-US" sz="9600" b="0" i="0" u="none" strike="noStrike" dirty="0">
              <a:effectLst/>
              <a:latin typeface="Tempus Sans ITC" panose="04020404030007020202" pitchFamily="82" charset="0"/>
            </a:endParaRPr>
          </a:p>
          <a:p>
            <a:endParaRPr lang="en-US" dirty="0"/>
          </a:p>
        </p:txBody>
      </p:sp>
      <p:sp>
        <p:nvSpPr>
          <p:cNvPr id="2" name="TextBox 1">
            <a:extLst>
              <a:ext uri="{FF2B5EF4-FFF2-40B4-BE49-F238E27FC236}">
                <a16:creationId xmlns:a16="http://schemas.microsoft.com/office/drawing/2014/main" id="{06C76176-B2E8-40C5-8F36-E4DCBB2D531C}"/>
              </a:ext>
            </a:extLst>
          </p:cNvPr>
          <p:cNvSpPr txBox="1"/>
          <p:nvPr/>
        </p:nvSpPr>
        <p:spPr>
          <a:xfrm>
            <a:off x="0" y="0"/>
            <a:ext cx="12192000" cy="750975"/>
          </a:xfrm>
          <a:prstGeom prst="rect">
            <a:avLst/>
          </a:prstGeom>
          <a:noFill/>
        </p:spPr>
        <p:txBody>
          <a:bodyPr wrap="square" rtlCol="0">
            <a:spAutoFit/>
          </a:bodyPr>
          <a:lstStyle/>
          <a:p>
            <a:pPr marL="0" marR="0" indent="0" algn="l" rtl="0" eaLnBrk="1" fontAlgn="t" latinLnBrk="0" hangingPunct="1">
              <a:lnSpc>
                <a:spcPct val="107000"/>
              </a:lnSpc>
              <a:spcBef>
                <a:spcPts val="0"/>
              </a:spcBef>
              <a:spcAft>
                <a:spcPts val="800"/>
              </a:spcAft>
              <a:buNone/>
            </a:pPr>
            <a:r>
              <a:rPr lang="en-US" sz="4000" b="1" i="0" u="none" strike="noStrike" kern="1200" dirty="0">
                <a:solidFill>
                  <a:srgbClr val="C00000"/>
                </a:solidFill>
                <a:effectLst/>
                <a:latin typeface="Tempus Sans ITC" panose="04020404030007020202" pitchFamily="82" charset="0"/>
              </a:rPr>
              <a:t>You should be able to answer questions such as. </a:t>
            </a:r>
          </a:p>
        </p:txBody>
      </p:sp>
    </p:spTree>
    <p:extLst>
      <p:ext uri="{BB962C8B-B14F-4D97-AF65-F5344CB8AC3E}">
        <p14:creationId xmlns:p14="http://schemas.microsoft.com/office/powerpoint/2010/main" val="3654080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A32DDC8-1427-476C-A8E3-43328B6F98BC}"/>
              </a:ext>
            </a:extLst>
          </p:cNvPr>
          <p:cNvSpPr>
            <a:spLocks noGrp="1"/>
          </p:cNvSpPr>
          <p:nvPr>
            <p:ph idx="1"/>
          </p:nvPr>
        </p:nvSpPr>
        <p:spPr>
          <a:xfrm>
            <a:off x="0" y="0"/>
            <a:ext cx="12192000" cy="6858000"/>
          </a:xfrm>
        </p:spPr>
        <p:txBody>
          <a:bodyPr>
            <a:normAutofit fontScale="25000" lnSpcReduction="20000"/>
          </a:bodyPr>
          <a:lstStyle/>
          <a:p>
            <a:pPr marL="0" marR="0" indent="0" algn="l" rtl="0" eaLnBrk="1" fontAlgn="t" latinLnBrk="0" hangingPunct="1">
              <a:lnSpc>
                <a:spcPct val="107000"/>
              </a:lnSpc>
              <a:spcBef>
                <a:spcPts val="0"/>
              </a:spcBef>
              <a:spcAft>
                <a:spcPts val="800"/>
              </a:spcAft>
              <a:buNone/>
            </a:pPr>
            <a:r>
              <a:rPr lang="en-US" sz="11200" b="1" dirty="0">
                <a:solidFill>
                  <a:srgbClr val="FFFFFF"/>
                </a:solidFill>
                <a:latin typeface="Corbel" panose="020B0503020204020204" pitchFamily="34" charset="0"/>
              </a:rPr>
              <a:t>			</a:t>
            </a:r>
            <a:r>
              <a:rPr lang="en-US" sz="11200" b="1" i="0" u="none" strike="noStrike" kern="1200" dirty="0">
                <a:solidFill>
                  <a:schemeClr val="accent6">
                    <a:lumMod val="75000"/>
                  </a:schemeClr>
                </a:solidFill>
                <a:effectLst/>
                <a:latin typeface="Tempus Sans ITC" panose="04020404030007020202" pitchFamily="82" charset="0"/>
              </a:rPr>
              <a:t>Start-up costs and pricing strategy </a:t>
            </a:r>
            <a:endParaRPr lang="en-US" sz="11200" b="0" i="0" u="none" strike="noStrike" dirty="0">
              <a:solidFill>
                <a:schemeClr val="accent6">
                  <a:lumMod val="75000"/>
                </a:schemeClr>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0" i="0" u="none" strike="noStrike" kern="1200" dirty="0">
                <a:solidFill>
                  <a:srgbClr val="000000"/>
                </a:solidFill>
                <a:effectLst/>
                <a:latin typeface="Tempus Sans ITC" panose="04020404030007020202" pitchFamily="82" charset="0"/>
              </a:rPr>
              <a:t>				Did the contract price include one-time engineering, tooling, or 					other 	start-up costs? </a:t>
            </a:r>
            <a:endParaRPr lang="en-US" sz="112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0" i="0" u="none" strike="noStrike" kern="1200" dirty="0">
                <a:solidFill>
                  <a:srgbClr val="000000"/>
                </a:solidFill>
                <a:effectLst/>
                <a:latin typeface="Tempus Sans ITC" panose="04020404030007020202" pitchFamily="82" charset="0"/>
              </a:rPr>
              <a:t>				Should future contracts include similar or related costs? </a:t>
            </a:r>
            <a:endParaRPr lang="en-US" sz="112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0" i="0" u="none" strike="noStrike" kern="1200" dirty="0">
                <a:solidFill>
                  <a:srgbClr val="000000"/>
                </a:solidFill>
                <a:effectLst/>
                <a:latin typeface="Tempus Sans ITC" panose="04020404030007020202" pitchFamily="82" charset="0"/>
              </a:rPr>
              <a:t>				Were necessary start-up costs paid for in a manner separate from the 				price for the item or service? </a:t>
            </a:r>
            <a:endParaRPr lang="en-US" sz="112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1" i="0" u="none" strike="noStrike" kern="1200" dirty="0">
                <a:solidFill>
                  <a:schemeClr val="accent6">
                    <a:lumMod val="75000"/>
                  </a:schemeClr>
                </a:solidFill>
                <a:effectLst/>
                <a:latin typeface="Tempus Sans ITC" panose="04020404030007020202" pitchFamily="82" charset="0"/>
              </a:rPr>
              <a:t>			Sources of supplies or services </a:t>
            </a:r>
            <a:endParaRPr lang="en-US" sz="11200" b="0" i="0" u="none" strike="noStrike" dirty="0">
              <a:solidFill>
                <a:schemeClr val="accent6">
                  <a:lumMod val="75000"/>
                </a:schemeClr>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0" i="0" u="none" strike="noStrike" kern="1200" dirty="0">
                <a:solidFill>
                  <a:srgbClr val="000000"/>
                </a:solidFill>
                <a:effectLst/>
                <a:latin typeface="Tempus Sans ITC" panose="04020404030007020202" pitchFamily="82" charset="0"/>
              </a:rPr>
              <a:t>				How many sources were solicited for the prior acquisition? </a:t>
            </a:r>
            <a:endParaRPr lang="en-US" sz="112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0" i="0" u="none" strike="noStrike" kern="1200" dirty="0">
                <a:solidFill>
                  <a:srgbClr val="000000"/>
                </a:solidFill>
                <a:effectLst/>
                <a:latin typeface="Tempus Sans ITC" panose="04020404030007020202" pitchFamily="82" charset="0"/>
              </a:rPr>
              <a:t>				What specific sources were solicited? </a:t>
            </a:r>
            <a:endParaRPr lang="en-US" sz="112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0" i="0" u="none" strike="noStrike" kern="1200" dirty="0">
                <a:solidFill>
                  <a:srgbClr val="000000"/>
                </a:solidFill>
                <a:effectLst/>
                <a:latin typeface="Tempus Sans ITC" panose="04020404030007020202" pitchFamily="82" charset="0"/>
              </a:rPr>
              <a:t>				How many sources made offers or proposals? </a:t>
            </a:r>
            <a:endParaRPr lang="en-US" sz="112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0" i="0" u="none" strike="noStrike" kern="1200" dirty="0">
                <a:solidFill>
                  <a:srgbClr val="000000"/>
                </a:solidFill>
                <a:effectLst/>
                <a:latin typeface="Tempus Sans ITC" panose="04020404030007020202" pitchFamily="82" charset="0"/>
              </a:rPr>
              <a:t>				What specific sources made offers or proposals? </a:t>
            </a:r>
            <a:endParaRPr lang="en-US" sz="11200"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1" i="0" u="none" strike="noStrike" kern="1200" dirty="0">
                <a:solidFill>
                  <a:schemeClr val="accent6">
                    <a:lumMod val="75000"/>
                  </a:schemeClr>
                </a:solidFill>
                <a:effectLst/>
                <a:latin typeface="Tempus Sans ITC" panose="04020404030007020202" pitchFamily="82" charset="0"/>
              </a:rPr>
              <a:t>			Product characteristics </a:t>
            </a:r>
            <a:endParaRPr lang="en-US" sz="11200" b="0" i="0" u="none" strike="noStrike" dirty="0">
              <a:solidFill>
                <a:schemeClr val="accent6">
                  <a:lumMod val="75000"/>
                </a:schemeClr>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11200" b="0" i="0" u="none" strike="noStrike" kern="1200" dirty="0">
                <a:solidFill>
                  <a:srgbClr val="000000"/>
                </a:solidFill>
                <a:effectLst/>
                <a:latin typeface="Tempus Sans ITC" panose="04020404030007020202" pitchFamily="82" charset="0"/>
              </a:rPr>
              <a:t>				Are there any significant differences between the requirements 						documents for the prior contract and the current requirements? </a:t>
            </a:r>
            <a:endParaRPr lang="en-US" sz="11200" b="0" i="0" u="none" strike="noStrike" dirty="0">
              <a:effectLst/>
              <a:latin typeface="Tempus Sans ITC" panose="04020404030007020202" pitchFamily="82" charset="0"/>
            </a:endParaRPr>
          </a:p>
          <a:p>
            <a:endParaRPr lang="en-US" dirty="0"/>
          </a:p>
        </p:txBody>
      </p:sp>
    </p:spTree>
    <p:extLst>
      <p:ext uri="{BB962C8B-B14F-4D97-AF65-F5344CB8AC3E}">
        <p14:creationId xmlns:p14="http://schemas.microsoft.com/office/powerpoint/2010/main" val="1218563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522" y="0"/>
            <a:ext cx="12059477" cy="821635"/>
          </a:xfrm>
        </p:spPr>
        <p:txBody>
          <a:bodyPr/>
          <a:lstStyle/>
          <a:p>
            <a:r>
              <a:rPr lang="en-US" dirty="0"/>
              <a:t>National Consortiums </a:t>
            </a:r>
          </a:p>
        </p:txBody>
      </p:sp>
      <p:sp>
        <p:nvSpPr>
          <p:cNvPr id="3" name="Content Placeholder 2"/>
          <p:cNvSpPr>
            <a:spLocks noGrp="1"/>
          </p:cNvSpPr>
          <p:nvPr>
            <p:ph idx="1"/>
          </p:nvPr>
        </p:nvSpPr>
        <p:spPr>
          <a:xfrm>
            <a:off x="238539" y="2699657"/>
            <a:ext cx="11953460" cy="3211565"/>
          </a:xfrm>
        </p:spPr>
        <p:txBody>
          <a:bodyPr/>
          <a:lstStyle/>
          <a:p>
            <a:pPr lvl="2"/>
            <a:r>
              <a:rPr lang="en-US" sz="2800" dirty="0"/>
              <a:t>They all charge a FEE</a:t>
            </a:r>
          </a:p>
          <a:p>
            <a:pPr lvl="2"/>
            <a:r>
              <a:rPr lang="en-US" sz="2800" dirty="0"/>
              <a:t>US Communities: </a:t>
            </a:r>
          </a:p>
          <a:p>
            <a:pPr lvl="2"/>
            <a:r>
              <a:rPr lang="en-US" sz="2800" dirty="0"/>
              <a:t>NASPO VALUE POINT:																 </a:t>
            </a:r>
          </a:p>
          <a:p>
            <a:pPr lvl="2"/>
            <a:r>
              <a:rPr lang="en-US" sz="2800" dirty="0"/>
              <a:t>NJPA: </a:t>
            </a:r>
          </a:p>
          <a:p>
            <a:pPr lvl="2"/>
            <a:r>
              <a:rPr lang="en-US" sz="2800" dirty="0"/>
              <a:t>What's the value of using them?</a:t>
            </a:r>
          </a:p>
          <a:p>
            <a:endParaRPr lang="en-US" dirty="0"/>
          </a:p>
        </p:txBody>
      </p:sp>
    </p:spTree>
    <p:extLst>
      <p:ext uri="{BB962C8B-B14F-4D97-AF65-F5344CB8AC3E}">
        <p14:creationId xmlns:p14="http://schemas.microsoft.com/office/powerpoint/2010/main" val="19783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44989B-9A6C-4967-8F85-56BB11F3364B}"/>
              </a:ext>
            </a:extLst>
          </p:cNvPr>
          <p:cNvSpPr>
            <a:spLocks noGrp="1"/>
          </p:cNvSpPr>
          <p:nvPr>
            <p:ph idx="1"/>
          </p:nvPr>
        </p:nvSpPr>
        <p:spPr>
          <a:xfrm>
            <a:off x="0" y="0"/>
            <a:ext cx="12192000" cy="6857999"/>
          </a:xfrm>
        </p:spPr>
        <p:txBody>
          <a:bodyPr>
            <a:normAutofit/>
          </a:bodyPr>
          <a:lstStyle/>
          <a:p>
            <a:pPr marL="0" marR="0" indent="0" algn="l" rtl="0" eaLnBrk="1" fontAlgn="t" latinLnBrk="0" hangingPunct="1">
              <a:lnSpc>
                <a:spcPct val="107000"/>
              </a:lnSpc>
              <a:spcBef>
                <a:spcPts val="0"/>
              </a:spcBef>
              <a:spcAft>
                <a:spcPts val="800"/>
              </a:spcAft>
              <a:buNone/>
            </a:pPr>
            <a:r>
              <a:rPr lang="en-US" sz="2800" b="1" i="0" u="none" strike="noStrike" kern="1200" dirty="0">
                <a:solidFill>
                  <a:schemeClr val="accent6">
                    <a:lumMod val="75000"/>
                  </a:schemeClr>
                </a:solidFill>
                <a:effectLst/>
                <a:latin typeface="Tempus Sans ITC" panose="04020404030007020202" pitchFamily="82" charset="0"/>
              </a:rPr>
              <a:t>			Delivery/ performance terms </a:t>
            </a:r>
            <a:endParaRPr lang="en-US" sz="2800" b="0" i="0" u="none" strike="noStrike" dirty="0">
              <a:solidFill>
                <a:schemeClr val="accent6">
                  <a:lumMod val="75000"/>
                </a:schemeClr>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b="0" i="0" u="none" strike="noStrike" kern="1200" dirty="0">
                <a:solidFill>
                  <a:srgbClr val="000000"/>
                </a:solidFill>
                <a:effectLst/>
                <a:latin typeface="Tempus Sans ITC" panose="04020404030007020202" pitchFamily="82" charset="0"/>
              </a:rPr>
              <a:t>				What was the delivery or performance period in days, weeks, months, or years? </a:t>
            </a:r>
            <a:endParaRPr lang="en-US"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b="0" i="0" u="none" strike="noStrike" kern="1200" dirty="0">
                <a:solidFill>
                  <a:srgbClr val="000000"/>
                </a:solidFill>
                <a:effectLst/>
                <a:latin typeface="Tempus Sans ITC" panose="04020404030007020202" pitchFamily="82" charset="0"/>
              </a:rPr>
              <a:t>				In what month(s) were the supplies to be delivered or the service to be 							performed? </a:t>
            </a:r>
            <a:endParaRPr lang="en-US"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b="0" i="0" u="none" strike="noStrike" kern="1200" dirty="0">
                <a:solidFill>
                  <a:srgbClr val="000000"/>
                </a:solidFill>
                <a:effectLst/>
                <a:latin typeface="Tempus Sans ITC" panose="04020404030007020202" pitchFamily="82" charset="0"/>
              </a:rPr>
              <a:t>				Did the supplier meet the delivery targets? </a:t>
            </a:r>
            <a:endParaRPr lang="en-US"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b="0" i="0" u="none" strike="noStrike" kern="1200" dirty="0">
                <a:solidFill>
                  <a:srgbClr val="000000"/>
                </a:solidFill>
                <a:effectLst/>
                <a:latin typeface="Tempus Sans ITC" panose="04020404030007020202" pitchFamily="82" charset="0"/>
              </a:rPr>
              <a:t>				What was the FOB point? </a:t>
            </a:r>
            <a:endParaRPr lang="en-US"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b="0" i="0" u="none" strike="noStrike" kern="1200" dirty="0">
                <a:solidFill>
                  <a:srgbClr val="000000"/>
                </a:solidFill>
                <a:effectLst/>
                <a:latin typeface="Tempus Sans ITC" panose="04020404030007020202" pitchFamily="82" charset="0"/>
              </a:rPr>
              <a:t>				Was premium transportation required for timely delivery? </a:t>
            </a:r>
            <a:endParaRPr lang="en-US"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b="1" i="0" u="none" strike="noStrike" kern="1200" dirty="0">
                <a:solidFill>
                  <a:srgbClr val="FFFFFF"/>
                </a:solidFill>
                <a:effectLst/>
                <a:latin typeface="Tempus Sans ITC" panose="04020404030007020202" pitchFamily="82" charset="0"/>
              </a:rPr>
              <a:t>			</a:t>
            </a:r>
            <a:r>
              <a:rPr lang="en-US" sz="2800" b="1" i="0" u="none" strike="noStrike" kern="1200" dirty="0">
                <a:solidFill>
                  <a:schemeClr val="accent6">
                    <a:lumMod val="75000"/>
                  </a:schemeClr>
                </a:solidFill>
                <a:effectLst/>
                <a:latin typeface="Tempus Sans ITC" panose="04020404030007020202" pitchFamily="82" charset="0"/>
              </a:rPr>
              <a:t>Ownership costs </a:t>
            </a:r>
            <a:endParaRPr lang="en-US" sz="2800" dirty="0">
              <a:solidFill>
                <a:schemeClr val="accent6">
                  <a:lumMod val="75000"/>
                </a:schemeClr>
              </a:solidFill>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b="0" i="0" u="none" strike="noStrike" kern="1200" dirty="0">
                <a:solidFill>
                  <a:schemeClr val="accent6">
                    <a:lumMod val="75000"/>
                  </a:schemeClr>
                </a:solidFill>
                <a:effectLst/>
                <a:latin typeface="Tempus Sans ITC" panose="04020404030007020202" pitchFamily="82" charset="0"/>
              </a:rPr>
              <a:t>				</a:t>
            </a:r>
            <a:r>
              <a:rPr lang="en-US" b="0" i="0" u="none" strike="noStrike" kern="1200" dirty="0">
                <a:solidFill>
                  <a:srgbClr val="000000"/>
                </a:solidFill>
                <a:effectLst/>
                <a:latin typeface="Tempus Sans ITC" panose="04020404030007020202" pitchFamily="82" charset="0"/>
              </a:rPr>
              <a:t>What costs of ownership were associated with the acquisition? </a:t>
            </a:r>
            <a:endParaRPr lang="en-US" b="0" i="0" u="none" strike="noStrike" dirty="0">
              <a:effectLst/>
              <a:latin typeface="Tempus Sans ITC" panose="04020404030007020202" pitchFamily="82" charset="0"/>
            </a:endParaRPr>
          </a:p>
          <a:p>
            <a:endParaRPr lang="en-US" dirty="0"/>
          </a:p>
        </p:txBody>
      </p:sp>
    </p:spTree>
    <p:extLst>
      <p:ext uri="{BB962C8B-B14F-4D97-AF65-F5344CB8AC3E}">
        <p14:creationId xmlns:p14="http://schemas.microsoft.com/office/powerpoint/2010/main" val="1494491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783257-B952-4DCD-8F53-3AA0D6E20E6A}"/>
              </a:ext>
            </a:extLst>
          </p:cNvPr>
          <p:cNvSpPr>
            <a:spLocks noGrp="1"/>
          </p:cNvSpPr>
          <p:nvPr>
            <p:ph idx="1"/>
          </p:nvPr>
        </p:nvSpPr>
        <p:spPr>
          <a:xfrm>
            <a:off x="0" y="152400"/>
            <a:ext cx="12192000" cy="6531429"/>
          </a:xfrm>
        </p:spPr>
        <p:txBody>
          <a:bodyPr>
            <a:normAutofit/>
          </a:bodyPr>
          <a:lstStyle/>
          <a:p>
            <a:pPr marL="0" marR="0" indent="0" algn="l" rtl="0" eaLnBrk="1" fontAlgn="t" latinLnBrk="0" hangingPunct="1">
              <a:lnSpc>
                <a:spcPct val="107000"/>
              </a:lnSpc>
              <a:spcBef>
                <a:spcPts val="0"/>
              </a:spcBef>
              <a:spcAft>
                <a:spcPts val="800"/>
              </a:spcAft>
              <a:buNone/>
            </a:pPr>
            <a:r>
              <a:rPr lang="en-US" sz="2800" b="1" i="0" u="none" strike="noStrike" kern="1200" dirty="0">
                <a:solidFill>
                  <a:srgbClr val="FFFFFF"/>
                </a:solidFill>
                <a:effectLst/>
                <a:latin typeface="Tempus Sans ITC" panose="04020404030007020202" pitchFamily="82" charset="0"/>
              </a:rPr>
              <a:t>			</a:t>
            </a:r>
            <a:r>
              <a:rPr lang="en-US" sz="2800" b="1" i="0" u="none" strike="noStrike" kern="1200" dirty="0">
                <a:solidFill>
                  <a:schemeClr val="accent6">
                    <a:lumMod val="75000"/>
                  </a:schemeClr>
                </a:solidFill>
                <a:effectLst/>
                <a:latin typeface="Tempus Sans ITC" panose="04020404030007020202" pitchFamily="82" charset="0"/>
              </a:rPr>
              <a:t>Acquisition Method </a:t>
            </a:r>
            <a:endParaRPr lang="en-US" sz="2800" b="0" i="0" u="none" strike="noStrike" dirty="0">
              <a:solidFill>
                <a:schemeClr val="accent6">
                  <a:lumMod val="75000"/>
                </a:schemeClr>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2800" b="0" i="0" u="none" strike="noStrike" kern="1200" dirty="0">
                <a:solidFill>
                  <a:srgbClr val="000000"/>
                </a:solidFill>
                <a:effectLst/>
                <a:latin typeface="Tempus Sans ITC" panose="04020404030007020202" pitchFamily="82" charset="0"/>
              </a:rPr>
              <a:t>				</a:t>
            </a:r>
            <a:r>
              <a:rPr lang="en-US" b="0" i="0" u="none" strike="noStrike" kern="1200" dirty="0">
                <a:solidFill>
                  <a:srgbClr val="000000"/>
                </a:solidFill>
                <a:effectLst/>
                <a:latin typeface="Tempus Sans ITC" panose="04020404030007020202" pitchFamily="82" charset="0"/>
              </a:rPr>
              <a:t>What acquisition method was employed for past acquisitions? </a:t>
            </a:r>
            <a:endParaRPr lang="en-US"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2800" b="1" i="0" u="none" strike="noStrike" kern="1200" dirty="0">
                <a:solidFill>
                  <a:schemeClr val="accent6">
                    <a:lumMod val="75000"/>
                  </a:schemeClr>
                </a:solidFill>
                <a:effectLst/>
                <a:latin typeface="Tempus Sans ITC" panose="04020404030007020202" pitchFamily="82" charset="0"/>
              </a:rPr>
              <a:t>			Contract terms and conditions </a:t>
            </a:r>
            <a:endParaRPr lang="en-US" sz="2800" b="0" i="0" u="none" strike="noStrike" dirty="0">
              <a:solidFill>
                <a:schemeClr val="accent6">
                  <a:lumMod val="75000"/>
                </a:schemeClr>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2800" b="0" i="0" u="none" strike="noStrike" kern="1200" dirty="0">
                <a:solidFill>
                  <a:srgbClr val="000000"/>
                </a:solidFill>
                <a:effectLst/>
                <a:latin typeface="Tempus Sans ITC" panose="04020404030007020202" pitchFamily="82" charset="0"/>
              </a:rPr>
              <a:t>				</a:t>
            </a:r>
            <a:r>
              <a:rPr lang="en-US" b="0" i="0" u="none" strike="noStrike" kern="1200" dirty="0">
                <a:solidFill>
                  <a:srgbClr val="000000"/>
                </a:solidFill>
                <a:effectLst/>
                <a:latin typeface="Tempus Sans ITC" panose="04020404030007020202" pitchFamily="82" charset="0"/>
              </a:rPr>
              <a:t>What were the general terms of past contracts? </a:t>
            </a:r>
            <a:endParaRPr lang="en-US"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b="0" i="0" u="none" strike="noStrike" kern="1200" dirty="0">
                <a:solidFill>
                  <a:srgbClr val="000000"/>
                </a:solidFill>
                <a:effectLst/>
                <a:latin typeface="Tempus Sans ITC" panose="04020404030007020202" pitchFamily="82" charset="0"/>
              </a:rPr>
              <a:t>				Are there any significant differences between terms of the last 									contract (e.g., packing requirements, type of contract, and the like)	and those 					recommended for this acquisition? </a:t>
            </a:r>
            <a:endParaRPr lang="en-US" b="0" i="0" u="none" strike="noStrike" dirty="0">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2800" b="1" i="0" u="none" strike="noStrike" kern="1200" dirty="0">
                <a:solidFill>
                  <a:schemeClr val="accent6">
                    <a:lumMod val="75000"/>
                  </a:schemeClr>
                </a:solidFill>
                <a:effectLst/>
                <a:latin typeface="Tempus Sans ITC" panose="04020404030007020202" pitchFamily="82" charset="0"/>
              </a:rPr>
              <a:t>			Problems </a:t>
            </a:r>
            <a:endParaRPr lang="en-US" sz="2800" b="0" i="0" u="none" strike="noStrike" dirty="0">
              <a:solidFill>
                <a:schemeClr val="accent6">
                  <a:lumMod val="75000"/>
                </a:schemeClr>
              </a:solidFill>
              <a:effectLst/>
              <a:latin typeface="Tempus Sans ITC" panose="04020404030007020202" pitchFamily="82" charset="0"/>
            </a:endParaRPr>
          </a:p>
          <a:p>
            <a:pPr marL="0" marR="0" indent="0" algn="l" rtl="0" eaLnBrk="1" fontAlgn="t" latinLnBrk="0" hangingPunct="1">
              <a:lnSpc>
                <a:spcPct val="107000"/>
              </a:lnSpc>
              <a:spcBef>
                <a:spcPts val="0"/>
              </a:spcBef>
              <a:spcAft>
                <a:spcPts val="800"/>
              </a:spcAft>
              <a:buNone/>
            </a:pPr>
            <a:r>
              <a:rPr lang="en-US" sz="2800" b="0" i="0" u="none" strike="noStrike" kern="1200" dirty="0">
                <a:solidFill>
                  <a:srgbClr val="000000"/>
                </a:solidFill>
                <a:effectLst/>
                <a:latin typeface="Tempus Sans ITC" panose="04020404030007020202" pitchFamily="82" charset="0"/>
              </a:rPr>
              <a:t>				What problems were encountered during contract performance? </a:t>
            </a:r>
            <a:endParaRPr lang="en-US" sz="2800" b="0" i="0" u="none" strike="noStrike" dirty="0">
              <a:effectLst/>
              <a:latin typeface="Tempus Sans ITC" panose="04020404030007020202" pitchFamily="82" charset="0"/>
            </a:endParaRPr>
          </a:p>
          <a:p>
            <a:endParaRPr lang="en-US" dirty="0"/>
          </a:p>
        </p:txBody>
      </p:sp>
    </p:spTree>
    <p:extLst>
      <p:ext uri="{BB962C8B-B14F-4D97-AF65-F5344CB8AC3E}">
        <p14:creationId xmlns:p14="http://schemas.microsoft.com/office/powerpoint/2010/main" val="29509584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072729" cy="1179443"/>
          </a:xfrm>
        </p:spPr>
        <p:txBody>
          <a:bodyPr/>
          <a:lstStyle/>
          <a:p>
            <a:r>
              <a:rPr lang="en-US" dirty="0">
                <a:solidFill>
                  <a:schemeClr val="accent6">
                    <a:lumMod val="75000"/>
                  </a:schemeClr>
                </a:solidFill>
                <a:latin typeface="Tempus Sans ITC" panose="04020404030007020202" pitchFamily="82" charset="0"/>
              </a:rPr>
              <a:t>PREPARATION</a:t>
            </a:r>
          </a:p>
        </p:txBody>
      </p:sp>
      <p:sp>
        <p:nvSpPr>
          <p:cNvPr id="3" name="Content Placeholder 2"/>
          <p:cNvSpPr>
            <a:spLocks noGrp="1"/>
          </p:cNvSpPr>
          <p:nvPr>
            <p:ph idx="1"/>
          </p:nvPr>
        </p:nvSpPr>
        <p:spPr>
          <a:xfrm>
            <a:off x="331304" y="1023257"/>
            <a:ext cx="11741426" cy="5660572"/>
          </a:xfrm>
        </p:spPr>
        <p:txBody>
          <a:bodyPr>
            <a:normAutofit/>
          </a:bodyPr>
          <a:lstStyle/>
          <a:p>
            <a:pPr marL="0" indent="0">
              <a:buNone/>
            </a:pPr>
            <a:r>
              <a:rPr lang="en-US" dirty="0"/>
              <a:t>		</a:t>
            </a:r>
            <a:r>
              <a:rPr lang="en-US" dirty="0">
                <a:latin typeface="Tempus Sans ITC" panose="04020404030007020202" pitchFamily="82" charset="0"/>
              </a:rPr>
              <a:t>Identify and understand the needs/key characteristics of the requirement. </a:t>
            </a:r>
          </a:p>
          <a:p>
            <a:pPr marL="0" indent="0">
              <a:buNone/>
            </a:pPr>
            <a:r>
              <a:rPr lang="en-US" dirty="0">
                <a:latin typeface="Tempus Sans ITC" panose="04020404030007020202" pitchFamily="82" charset="0"/>
              </a:rPr>
              <a:t>		Assemble a multifunctional team consistent with provisions outlined in 					Department of Defense Instruction (</a:t>
            </a:r>
            <a:r>
              <a:rPr lang="en-US" dirty="0" err="1">
                <a:latin typeface="Tempus Sans ITC" panose="04020404030007020202" pitchFamily="82" charset="0"/>
              </a:rPr>
              <a:t>DoDI</a:t>
            </a:r>
            <a:r>
              <a:rPr lang="en-US" dirty="0">
                <a:latin typeface="Tempus Sans ITC" panose="04020404030007020202" pitchFamily="82" charset="0"/>
              </a:rPr>
              <a:t>) 5000.74:  Defense Acquisition of 				Services. </a:t>
            </a:r>
          </a:p>
          <a:p>
            <a:pPr marL="0" indent="0">
              <a:buNone/>
            </a:pPr>
            <a:r>
              <a:rPr lang="en-US" dirty="0">
                <a:latin typeface="Tempus Sans ITC" panose="04020404030007020202" pitchFamily="82" charset="0"/>
              </a:rPr>
              <a:t>		Review applicable sections of the Federal Acquisition Regulation (FAR) and 				associated provisions of the Defense Federal Acquisition Regulation Supplement 			(DFARS), beginning with FAR Part 10 and DFARS Part 210 on market research. </a:t>
            </a:r>
          </a:p>
          <a:p>
            <a:pPr marL="0" indent="0">
              <a:buNone/>
            </a:pPr>
            <a:r>
              <a:rPr lang="en-US" dirty="0">
                <a:latin typeface="Tempus Sans ITC" panose="04020404030007020202" pitchFamily="82" charset="0"/>
              </a:rPr>
              <a:t>		Identify the market research objectives. </a:t>
            </a:r>
          </a:p>
          <a:p>
            <a:pPr marL="0" indent="0">
              <a:buNone/>
            </a:pPr>
            <a:r>
              <a:rPr lang="en-US" dirty="0">
                <a:latin typeface="Tempus Sans ITC" panose="04020404030007020202" pitchFamily="82" charset="0"/>
              </a:rPr>
              <a:t>		Develop the market research strategy (team assignments, information needs, 				information gathering sources and techniques, etc.). </a:t>
            </a:r>
          </a:p>
          <a:p>
            <a:pPr marL="0" indent="0">
              <a:buNone/>
            </a:pPr>
            <a:r>
              <a:rPr lang="en-US" dirty="0">
                <a:latin typeface="Tempus Sans ITC" panose="04020404030007020202" pitchFamily="82" charset="0"/>
              </a:rPr>
              <a:t>		Begin investigating the market. </a:t>
            </a:r>
          </a:p>
          <a:p>
            <a:endParaRPr lang="en-US" dirty="0"/>
          </a:p>
        </p:txBody>
      </p:sp>
    </p:spTree>
    <p:extLst>
      <p:ext uri="{BB962C8B-B14F-4D97-AF65-F5344CB8AC3E}">
        <p14:creationId xmlns:p14="http://schemas.microsoft.com/office/powerpoint/2010/main" val="1379036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271" y="0"/>
            <a:ext cx="11385342" cy="702365"/>
          </a:xfrm>
        </p:spPr>
        <p:txBody>
          <a:bodyPr>
            <a:normAutofit/>
          </a:bodyPr>
          <a:lstStyle/>
          <a:p>
            <a:r>
              <a:rPr lang="en-US" dirty="0">
                <a:solidFill>
                  <a:schemeClr val="accent6">
                    <a:lumMod val="75000"/>
                  </a:schemeClr>
                </a:solidFill>
                <a:latin typeface="Tempus Sans ITC" panose="04020404030007020202" pitchFamily="82" charset="0"/>
              </a:rPr>
              <a:t>CONSIDERATIONS </a:t>
            </a:r>
          </a:p>
        </p:txBody>
      </p:sp>
      <p:sp>
        <p:nvSpPr>
          <p:cNvPr id="3" name="Content Placeholder 2"/>
          <p:cNvSpPr>
            <a:spLocks noGrp="1"/>
          </p:cNvSpPr>
          <p:nvPr>
            <p:ph idx="1"/>
          </p:nvPr>
        </p:nvSpPr>
        <p:spPr>
          <a:xfrm>
            <a:off x="225287" y="1033669"/>
            <a:ext cx="11794435" cy="5632173"/>
          </a:xfrm>
        </p:spPr>
        <p:txBody>
          <a:bodyPr>
            <a:normAutofit fontScale="70000" lnSpcReduction="20000"/>
          </a:bodyPr>
          <a:lstStyle/>
          <a:p>
            <a:r>
              <a:rPr lang="en-US" dirty="0"/>
              <a:t> Start early, while the requirement is still flexible.  Market research is a continuous process, and flexibility to adjust to changes in best commercial practices and market capacity should be emphasized. </a:t>
            </a:r>
          </a:p>
          <a:p>
            <a:r>
              <a:rPr lang="en-US" dirty="0"/>
              <a:t> Communicate with your team. </a:t>
            </a:r>
          </a:p>
          <a:p>
            <a:r>
              <a:rPr lang="en-US" dirty="0"/>
              <a:t> Reach out to other users of like services (including providers of the services).  </a:t>
            </a:r>
          </a:p>
          <a:p>
            <a:r>
              <a:rPr lang="en-US" dirty="0"/>
              <a:t> Involve a representative sample of requirements owners.   </a:t>
            </a:r>
          </a:p>
          <a:p>
            <a:r>
              <a:rPr lang="en-US" dirty="0"/>
              <a:t> Determine the availability of government-wide or agency-wide contract vehicles to meet the requirement as well as required sources of supplies and services, as outlined in FAR Part 8 and DFARS Part 208.  </a:t>
            </a:r>
          </a:p>
          <a:p>
            <a:r>
              <a:rPr lang="en-US" dirty="0"/>
              <a:t> Tailor the research efforts, and refine as you proceed, from general to specific. </a:t>
            </a:r>
          </a:p>
          <a:p>
            <a:r>
              <a:rPr lang="en-US" dirty="0"/>
              <a:t> Analyze the data received to determine if the market research objectives are met. </a:t>
            </a:r>
          </a:p>
          <a:p>
            <a:r>
              <a:rPr lang="en-US" dirty="0"/>
              <a:t> Evaluate commercial capabilities, practices, items, and services to determine the feasibility of a commercial solution to meet the requirement, per FAR Part 12 and DFARS Part 212. </a:t>
            </a:r>
          </a:p>
          <a:p>
            <a:r>
              <a:rPr lang="en-US" dirty="0"/>
              <a:t> Evaluate the capability of small businesses to meet the requirement, consistent with the provisions of FAR Part 19 and DFARS Part 219. </a:t>
            </a:r>
          </a:p>
          <a:p>
            <a:r>
              <a:rPr lang="en-US" dirty="0"/>
              <a:t> Perform trade-off analyses to see if modifying requirements may better align with commercial business practices, terms and conditions.  </a:t>
            </a:r>
          </a:p>
          <a:p>
            <a:r>
              <a:rPr lang="en-US" dirty="0"/>
              <a:t> Document results clearly:  the detailed findings will help refine the requirement as well as inform the acquisition plan, solicitation, terms and conditions, Statement of Work (SOW)/Performance Work Statement (PWS)/Statement of Objectives (SOO), and source selection criteria while furnishing a historical record of market research outcomes. </a:t>
            </a:r>
          </a:p>
        </p:txBody>
      </p:sp>
    </p:spTree>
    <p:extLst>
      <p:ext uri="{BB962C8B-B14F-4D97-AF65-F5344CB8AC3E}">
        <p14:creationId xmlns:p14="http://schemas.microsoft.com/office/powerpoint/2010/main" val="150425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531" y="0"/>
            <a:ext cx="11319082" cy="715617"/>
          </a:xfrm>
        </p:spPr>
        <p:txBody>
          <a:bodyPr>
            <a:normAutofit/>
          </a:bodyPr>
          <a:lstStyle/>
          <a:p>
            <a:r>
              <a:rPr lang="en-US" dirty="0"/>
              <a:t>TECHNIQUES </a:t>
            </a:r>
          </a:p>
        </p:txBody>
      </p:sp>
      <p:sp>
        <p:nvSpPr>
          <p:cNvPr id="3" name="Content Placeholder 2"/>
          <p:cNvSpPr>
            <a:spLocks noGrp="1"/>
          </p:cNvSpPr>
          <p:nvPr>
            <p:ph idx="1"/>
          </p:nvPr>
        </p:nvSpPr>
        <p:spPr>
          <a:xfrm>
            <a:off x="185531" y="1298713"/>
            <a:ext cx="11319081" cy="4612509"/>
          </a:xfrm>
        </p:spPr>
        <p:txBody>
          <a:bodyPr>
            <a:normAutofit fontScale="92500" lnSpcReduction="20000"/>
          </a:bodyPr>
          <a:lstStyle/>
          <a:p>
            <a:r>
              <a:rPr lang="en-US" dirty="0"/>
              <a:t> Read trade journals.  </a:t>
            </a:r>
          </a:p>
          <a:p>
            <a:r>
              <a:rPr lang="en-US" dirty="0"/>
              <a:t> Engage knowledgeable people (government and industry) in specific markets. </a:t>
            </a:r>
          </a:p>
          <a:p>
            <a:r>
              <a:rPr lang="en-US" dirty="0"/>
              <a:t> Interview contracting officers, contract specialists, small business specialists, project officers, and functional experts within your agency and those in other federal agencies as well as private industry (other users).  Take advantage of the lessons that these individuals have learned in previous acquisitions as well as best practices identified by acquisition knowledge centers (e.g., the Defense Contract Management Agency’s Commercial Item Group and Functional Domain Experts).  </a:t>
            </a:r>
          </a:p>
          <a:p>
            <a:r>
              <a:rPr lang="en-US" dirty="0"/>
              <a:t> Identify and engage known sources of services.  </a:t>
            </a:r>
          </a:p>
          <a:p>
            <a:r>
              <a:rPr lang="en-US" dirty="0"/>
              <a:t> Employ and review market surveys to obtain information from potential sources.  </a:t>
            </a:r>
          </a:p>
          <a:p>
            <a:r>
              <a:rPr lang="en-US" dirty="0"/>
              <a:t> Conduct vendor and customer site visits to assess capabilities, practices, and collect lessons learned.  </a:t>
            </a:r>
          </a:p>
          <a:p>
            <a:r>
              <a:rPr lang="en-US" dirty="0"/>
              <a:t> Attend trade shows, conferences, and symposia. </a:t>
            </a:r>
          </a:p>
        </p:txBody>
      </p:sp>
    </p:spTree>
    <p:extLst>
      <p:ext uri="{BB962C8B-B14F-4D97-AF65-F5344CB8AC3E}">
        <p14:creationId xmlns:p14="http://schemas.microsoft.com/office/powerpoint/2010/main" val="210400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TECHNIQUES</a:t>
            </a:r>
          </a:p>
        </p:txBody>
      </p:sp>
      <p:sp>
        <p:nvSpPr>
          <p:cNvPr id="3" name="Content Placeholder 2"/>
          <p:cNvSpPr>
            <a:spLocks noGrp="1"/>
          </p:cNvSpPr>
          <p:nvPr>
            <p:ph idx="1"/>
          </p:nvPr>
        </p:nvSpPr>
        <p:spPr>
          <a:xfrm>
            <a:off x="198783" y="1417983"/>
            <a:ext cx="11900452" cy="5181600"/>
          </a:xfrm>
        </p:spPr>
        <p:txBody>
          <a:bodyPr>
            <a:normAutofit fontScale="77500" lnSpcReduction="20000"/>
          </a:bodyPr>
          <a:lstStyle/>
          <a:p>
            <a:r>
              <a:rPr lang="en-US" dirty="0"/>
              <a:t> Query government databases that provide relevant information on like acquisitions such as the </a:t>
            </a:r>
          </a:p>
          <a:p>
            <a:r>
              <a:rPr lang="en-US" dirty="0"/>
              <a:t>System for Award Management (SAM), Federal Procurement Data System – Next Generation (FPDS-NG), the Small Business Administration’s (SBA) Service Contract Inventory, General Services Administration’s (GSA) Acquisition Gateway, etc. </a:t>
            </a:r>
          </a:p>
          <a:p>
            <a:r>
              <a:rPr lang="en-US" dirty="0"/>
              <a:t> Perform web searches, including sources outlined in the Glossary of Select Resources below.  </a:t>
            </a:r>
          </a:p>
          <a:p>
            <a:r>
              <a:rPr lang="en-US" dirty="0"/>
              <a:t> Review results of recent market research on similar or identical requirements.  </a:t>
            </a:r>
          </a:p>
          <a:p>
            <a:r>
              <a:rPr lang="en-US" dirty="0"/>
              <a:t> Seek feedback via formal requests for information, sources sought synopses, and draft PWS/SOW/SOO statements in </a:t>
            </a:r>
            <a:r>
              <a:rPr lang="en-US" dirty="0" err="1"/>
              <a:t>FedBizOpps</a:t>
            </a:r>
            <a:r>
              <a:rPr lang="en-US" dirty="0"/>
              <a:t> and, when appropriate, technical or scientific journals, as well as business publications.  </a:t>
            </a:r>
          </a:p>
          <a:p>
            <a:r>
              <a:rPr lang="en-US" dirty="0"/>
              <a:t> Obtain source lists of similar services from other contracting activities or agencies, trade associations, or other sources.  </a:t>
            </a:r>
          </a:p>
          <a:p>
            <a:r>
              <a:rPr lang="en-US" dirty="0"/>
              <a:t> Review catalogs and literature published by service providers.  </a:t>
            </a:r>
          </a:p>
          <a:p>
            <a:r>
              <a:rPr lang="en-US" dirty="0"/>
              <a:t> Review Federal Supply Schedule contracts and other government contracts, including but not limited to GSA Alliant, National Aeronautics and Space Administration (NASA) Solutions for Enterprise-wide Procurement (SEWP), GSA One Acquisition Solution for Integrated Services (OASIS), and the Professional Services Schedule (PSS).  </a:t>
            </a:r>
          </a:p>
          <a:p>
            <a:r>
              <a:rPr lang="en-US" dirty="0"/>
              <a:t> Hold interchange meetings, industry days, or pre-solicitation conferences to involve potential offerors early in, and throughout, the acquisition process. </a:t>
            </a:r>
          </a:p>
        </p:txBody>
      </p:sp>
    </p:spTree>
    <p:extLst>
      <p:ext uri="{BB962C8B-B14F-4D97-AF65-F5344CB8AC3E}">
        <p14:creationId xmlns:p14="http://schemas.microsoft.com/office/powerpoint/2010/main" val="2050604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036" y="0"/>
            <a:ext cx="11317577" cy="685800"/>
          </a:xfrm>
        </p:spPr>
        <p:txBody>
          <a:bodyPr>
            <a:normAutofit fontScale="90000"/>
          </a:bodyPr>
          <a:lstStyle/>
          <a:p>
            <a:r>
              <a:rPr lang="en-US" dirty="0"/>
              <a:t>Other forms of market research</a:t>
            </a:r>
          </a:p>
        </p:txBody>
      </p:sp>
      <p:sp>
        <p:nvSpPr>
          <p:cNvPr id="3" name="Content Placeholder 2"/>
          <p:cNvSpPr>
            <a:spLocks noGrp="1"/>
          </p:cNvSpPr>
          <p:nvPr>
            <p:ph idx="1"/>
          </p:nvPr>
        </p:nvSpPr>
        <p:spPr>
          <a:xfrm>
            <a:off x="463826" y="2133600"/>
            <a:ext cx="11040786" cy="3777622"/>
          </a:xfrm>
        </p:spPr>
        <p:txBody>
          <a:bodyPr/>
          <a:lstStyle/>
          <a:p>
            <a:r>
              <a:rPr lang="en-US" dirty="0"/>
              <a:t>Transparency: Obtain information on usage </a:t>
            </a:r>
          </a:p>
          <a:p>
            <a:r>
              <a:rPr lang="en-US" dirty="0"/>
              <a:t>INTERNET: don’t just use Google, try Bing Yahoo…</a:t>
            </a:r>
            <a:r>
              <a:rPr lang="en-US" dirty="0" err="1"/>
              <a:t>etc</a:t>
            </a:r>
            <a:endParaRPr lang="en-US" dirty="0"/>
          </a:p>
          <a:p>
            <a:r>
              <a:rPr lang="en-US" dirty="0"/>
              <a:t>Government website’s</a:t>
            </a:r>
          </a:p>
          <a:p>
            <a:r>
              <a:rPr lang="en-US" dirty="0"/>
              <a:t>Industry Publications</a:t>
            </a:r>
          </a:p>
          <a:p>
            <a:r>
              <a:rPr lang="en-US" dirty="0"/>
              <a:t>General Sleuthing around </a:t>
            </a:r>
          </a:p>
          <a:p>
            <a:endParaRPr lang="en-US" dirty="0"/>
          </a:p>
        </p:txBody>
      </p:sp>
    </p:spTree>
    <p:extLst>
      <p:ext uri="{BB962C8B-B14F-4D97-AF65-F5344CB8AC3E}">
        <p14:creationId xmlns:p14="http://schemas.microsoft.com/office/powerpoint/2010/main" val="3734672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043" y="0"/>
            <a:ext cx="11239569" cy="887896"/>
          </a:xfrm>
        </p:spPr>
        <p:txBody>
          <a:bodyPr>
            <a:normAutofit fontScale="90000"/>
          </a:bodyPr>
          <a:lstStyle/>
          <a:p>
            <a:r>
              <a:rPr lang="en-US" dirty="0"/>
              <a:t>GLOSSARY OF SELECT RESOURCES (DAVE ADD MORE)</a:t>
            </a:r>
          </a:p>
        </p:txBody>
      </p:sp>
      <p:sp>
        <p:nvSpPr>
          <p:cNvPr id="3" name="Content Placeholder 2"/>
          <p:cNvSpPr>
            <a:spLocks noGrp="1"/>
          </p:cNvSpPr>
          <p:nvPr>
            <p:ph idx="1"/>
          </p:nvPr>
        </p:nvSpPr>
        <p:spPr>
          <a:xfrm>
            <a:off x="265043" y="649357"/>
            <a:ext cx="11926957" cy="6208643"/>
          </a:xfrm>
        </p:spPr>
        <p:txBody>
          <a:bodyPr>
            <a:normAutofit fontScale="77500" lnSpcReduction="20000"/>
          </a:bodyPr>
          <a:lstStyle/>
          <a:p>
            <a:r>
              <a:rPr lang="en-US" dirty="0" err="1"/>
              <a:t>AbilityOne</a:t>
            </a:r>
            <a:r>
              <a:rPr lang="en-US" dirty="0"/>
              <a:t> http://www.abilityone.gov/ </a:t>
            </a:r>
          </a:p>
          <a:p>
            <a:r>
              <a:rPr lang="en-US" dirty="0"/>
              <a:t>The </a:t>
            </a:r>
            <a:r>
              <a:rPr lang="en-US" dirty="0" err="1"/>
              <a:t>AbilityOne</a:t>
            </a:r>
            <a:r>
              <a:rPr lang="en-US" dirty="0"/>
              <a:t> program, which includes </a:t>
            </a:r>
            <a:r>
              <a:rPr lang="en-US" dirty="0" err="1"/>
              <a:t>SourceAmerica</a:t>
            </a:r>
            <a:r>
              <a:rPr lang="en-US" dirty="0"/>
              <a:t> and National Industries for the Blind (NIB), is among the largest employment sources on Federal contracts for individuals who are blind or have significant disabilities.  FAR subpart 8.7 outlines </a:t>
            </a:r>
            <a:r>
              <a:rPr lang="en-US" dirty="0" err="1"/>
              <a:t>AbilityOne</a:t>
            </a:r>
            <a:r>
              <a:rPr lang="en-US" dirty="0"/>
              <a:t> considerations that must be addressed by the MFT. </a:t>
            </a:r>
          </a:p>
          <a:p>
            <a:r>
              <a:rPr lang="en-US" dirty="0"/>
              <a:t>Acquisition Gateway http://www.gsa.gov/portal/category/107699 </a:t>
            </a:r>
          </a:p>
          <a:p>
            <a:r>
              <a:rPr lang="en-US" dirty="0"/>
              <a:t>The Acquisition Gateway, built by the General Services Administration (GSA), helps buyers from all agencies act as one acquisition community.  The Gateway provides information on pricing, best practices, and models on how to implement those practices in support of improved requirements development and to improve contract negotiations (requires Max.gov registration).  The Gateway divides acquisitions into 10 categories, known as hallways.  The hallways contain information and news specific to each functional area.  Additionally, users may access key tools including a document finder, solutions finder, and forecast of contracting opportunities.</a:t>
            </a:r>
          </a:p>
          <a:p>
            <a:r>
              <a:rPr lang="en-US" dirty="0"/>
              <a:t> Bureau of Labor Statistics (BLS) https://www.bls.gov/data/  </a:t>
            </a:r>
          </a:p>
          <a:p>
            <a:r>
              <a:rPr lang="en-US" dirty="0"/>
              <a:t>BLS is the principal fact-finding agency in the fields of labor economics and statistics.  The BLS is an independent that collects, analyzes, and disseminates essential statistical data to the public, the U.S. Congress, and other Federal agencies.  BLS indexes of economic and labor trends, including the widely referenced Consumer Price Index (CPI), and offers quantitative benchmarks for market research purposes (e.g. escalation rates). </a:t>
            </a:r>
          </a:p>
          <a:p>
            <a:r>
              <a:rPr lang="en-US" dirty="0"/>
              <a:t> Data.gov Business – Data Catalogue http://catalog.data.gov/dataset?groups=businessusa4208&amp;_groups_limit=0 </a:t>
            </a:r>
          </a:p>
          <a:p>
            <a:r>
              <a:rPr lang="en-US" dirty="0"/>
              <a:t>Data.gov is an online portal that provides open access to datasets generated by U.S. public agencies and countries around the world in a machine-readable format.  The site provides access to over 190,000 data sets to inform quantitative analysis. </a:t>
            </a:r>
          </a:p>
          <a:p>
            <a:endParaRPr lang="en-US" dirty="0"/>
          </a:p>
        </p:txBody>
      </p:sp>
    </p:spTree>
    <p:extLst>
      <p:ext uri="{BB962C8B-B14F-4D97-AF65-F5344CB8AC3E}">
        <p14:creationId xmlns:p14="http://schemas.microsoft.com/office/powerpoint/2010/main" val="7548156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035" y="92765"/>
            <a:ext cx="11979965" cy="1812235"/>
          </a:xfrm>
        </p:spPr>
        <p:txBody>
          <a:bodyPr/>
          <a:lstStyle/>
          <a:p>
            <a:r>
              <a:rPr lang="en-US" dirty="0"/>
              <a:t>GLOSSARY OF SELECT RESOURCES (DAVE ADD MORE)</a:t>
            </a:r>
          </a:p>
        </p:txBody>
      </p:sp>
      <p:sp>
        <p:nvSpPr>
          <p:cNvPr id="3" name="Content Placeholder 2"/>
          <p:cNvSpPr>
            <a:spLocks noGrp="1"/>
          </p:cNvSpPr>
          <p:nvPr>
            <p:ph idx="1"/>
          </p:nvPr>
        </p:nvSpPr>
        <p:spPr>
          <a:xfrm>
            <a:off x="318051" y="1232452"/>
            <a:ext cx="11767931" cy="5625548"/>
          </a:xfrm>
        </p:spPr>
        <p:txBody>
          <a:bodyPr>
            <a:normAutofit fontScale="85000" lnSpcReduction="20000"/>
          </a:bodyPr>
          <a:lstStyle/>
          <a:p>
            <a:r>
              <a:rPr lang="en-US" dirty="0"/>
              <a:t>Defense Contract Management Agency Commercial Item Group (DCMA-AQKT) http://www.dcma.mil/commercial-item-group/ </a:t>
            </a:r>
          </a:p>
          <a:p>
            <a:r>
              <a:rPr lang="en-US" dirty="0"/>
              <a:t>The DCMA-AQKT is a valuable resource for MFTs as a source of commercial item expertise in support of market research, Commercial Item Determinations, price analysis, and, when necessary, additional training on tools and techniques for commercial evaluations.  DCMAAQKT hosts centers of expertise around the continental United States.   </a:t>
            </a:r>
          </a:p>
          <a:p>
            <a:r>
              <a:rPr lang="en-US" dirty="0"/>
              <a:t> Department of Defense Electronic Mall (EMALL) https://dod.emall.dla.mil/acct/  </a:t>
            </a:r>
          </a:p>
          <a:p>
            <a:r>
              <a:rPr lang="en-US" dirty="0"/>
              <a:t>EMALL is a full-service e-Commerce site to find and acquire off-the-shelf goods and services from the commercial marketplace and government.  DoD EMALL shifts the acquisition paradigm away from repetitive small purchases to establishment of broad contractual arrangements that allow customers to place delivery orders against established contract vehicles.  This service leverages volume discounts and streamlines the procurement of commercial items. </a:t>
            </a:r>
          </a:p>
          <a:p>
            <a:r>
              <a:rPr lang="en-US" dirty="0"/>
              <a:t>Department of Defense Instruction 5000.74:   Defense Acquisition of Services http://www.dtic.mil/whs/directives/corres/pdf/500074p.pdf </a:t>
            </a:r>
          </a:p>
          <a:p>
            <a:r>
              <a:rPr lang="en-US" dirty="0"/>
              <a:t>This instruction establishes policy, assigns responsibilities, and provides direction for the acquisition of contracted services.  Further, it establishes and implements a management structure for the acquisition of contracted services.  The instruction authorizes DoD components to tailor the procedures to best achieve cost, schedule, and performance objectives. </a:t>
            </a:r>
          </a:p>
        </p:txBody>
      </p:sp>
    </p:spTree>
    <p:extLst>
      <p:ext uri="{BB962C8B-B14F-4D97-AF65-F5344CB8AC3E}">
        <p14:creationId xmlns:p14="http://schemas.microsoft.com/office/powerpoint/2010/main" val="27774024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026" y="1"/>
            <a:ext cx="12032973" cy="781878"/>
          </a:xfrm>
        </p:spPr>
        <p:txBody>
          <a:bodyPr>
            <a:normAutofit fontScale="90000"/>
          </a:bodyPr>
          <a:lstStyle/>
          <a:p>
            <a:r>
              <a:rPr lang="en-US" dirty="0"/>
              <a:t>GLOSSARY OF SELECT RESOURCES (DAVE ADD MORE)</a:t>
            </a:r>
          </a:p>
        </p:txBody>
      </p:sp>
      <p:sp>
        <p:nvSpPr>
          <p:cNvPr id="3" name="Content Placeholder 2"/>
          <p:cNvSpPr>
            <a:spLocks noGrp="1"/>
          </p:cNvSpPr>
          <p:nvPr>
            <p:ph idx="1"/>
          </p:nvPr>
        </p:nvSpPr>
        <p:spPr>
          <a:xfrm>
            <a:off x="265043" y="1219200"/>
            <a:ext cx="11926956" cy="5459896"/>
          </a:xfrm>
        </p:spPr>
        <p:txBody>
          <a:bodyPr>
            <a:normAutofit fontScale="70000" lnSpcReduction="20000"/>
          </a:bodyPr>
          <a:lstStyle/>
          <a:p>
            <a:r>
              <a:rPr lang="en-US" dirty="0"/>
              <a:t>The Defense Acquisition Guidebook (DAG) – Chapter 10  https://www.dau.mil/tools/dag  </a:t>
            </a:r>
          </a:p>
          <a:p>
            <a:r>
              <a:rPr lang="en-US" dirty="0"/>
              <a:t>DAG Chapter 10 provides guidance for executing a proven, repeatable process and set of procedures that contribute to successful services acquisition, based on the Seven Steps to the Service Acquisition Process included in </a:t>
            </a:r>
            <a:r>
              <a:rPr lang="en-US" dirty="0" err="1"/>
              <a:t>DoDI</a:t>
            </a:r>
            <a:r>
              <a:rPr lang="en-US" dirty="0"/>
              <a:t> 5000.74. </a:t>
            </a:r>
          </a:p>
          <a:p>
            <a:r>
              <a:rPr lang="en-US" dirty="0"/>
              <a:t> The Defense Acquisition University’s Ask A Professor https://dap.dau.mil/aap/Pages/default.aspx  </a:t>
            </a:r>
          </a:p>
          <a:p>
            <a:r>
              <a:rPr lang="en-US" dirty="0"/>
              <a:t>Ask A Professor (AAP) is a Department of Defense resource for asking acquisition and logistics questions concerning policies and practices.  The service allows MFTs to engage DAU subject matter experts on unique questions related to the Seven Steps to the Service Acquisition Process or to browse an extensive list of previously submitted questions and answers. </a:t>
            </a:r>
          </a:p>
          <a:p>
            <a:r>
              <a:rPr lang="en-US" dirty="0"/>
              <a:t> The Defense Acquisition University’s Services Acquisition Mall (DAU-SAM) http://sam.dau.mil/ </a:t>
            </a:r>
          </a:p>
          <a:p>
            <a:r>
              <a:rPr lang="en-US" dirty="0"/>
              <a:t>DAU-SAM offers tools and templates to create performance-based service acquisition requirements as well as insight on the Seven Steps to the Service Acquisition Process.  DAUSAM’s structured content provides valuable input into the Performance Work Statement (PWS), Statement of Objectives (SOO), and Quality Assurance Surveillance Plan (QASP). </a:t>
            </a:r>
          </a:p>
          <a:p>
            <a:r>
              <a:rPr lang="en-US" dirty="0"/>
              <a:t> Federal Prison Industries (FPI) http://www.unicor.gov  </a:t>
            </a:r>
          </a:p>
          <a:p>
            <a:r>
              <a:rPr lang="en-US" dirty="0"/>
              <a:t>FPI, also referred to as UNICOR, is a self-supporting, wholly owned Government corporation of the District of Columbia.  FPI provides training and employment for prisoners confined in Federal penal and correctional institutions through the sale of its supplies and services to Government agencies.  Supplies manufactured and services performed by FPI are listed in the FPI Schedule available on the UNICOR website. </a:t>
            </a:r>
          </a:p>
          <a:p>
            <a:endParaRPr lang="en-US" dirty="0"/>
          </a:p>
        </p:txBody>
      </p:sp>
    </p:spTree>
    <p:extLst>
      <p:ext uri="{BB962C8B-B14F-4D97-AF65-F5344CB8AC3E}">
        <p14:creationId xmlns:p14="http://schemas.microsoft.com/office/powerpoint/2010/main" val="1927588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C21AF-819A-42EA-A181-E432AE923409}"/>
              </a:ext>
            </a:extLst>
          </p:cNvPr>
          <p:cNvSpPr>
            <a:spLocks noGrp="1"/>
          </p:cNvSpPr>
          <p:nvPr>
            <p:ph type="title"/>
          </p:nvPr>
        </p:nvSpPr>
        <p:spPr/>
        <p:txBody>
          <a:bodyPr/>
          <a:lstStyle/>
          <a:p>
            <a:r>
              <a:rPr lang="en-US" dirty="0"/>
              <a:t>Convert sales and deals to get on contract </a:t>
            </a:r>
            <a:br>
              <a:rPr lang="en-US" dirty="0"/>
            </a:br>
            <a:endParaRPr lang="en-US" dirty="0"/>
          </a:p>
        </p:txBody>
      </p:sp>
      <p:sp>
        <p:nvSpPr>
          <p:cNvPr id="3" name="Content Placeholder 2">
            <a:extLst>
              <a:ext uri="{FF2B5EF4-FFF2-40B4-BE49-F238E27FC236}">
                <a16:creationId xmlns:a16="http://schemas.microsoft.com/office/drawing/2014/main" id="{BDC42085-6579-4C5C-A4D3-F16B424D18D0}"/>
              </a:ext>
            </a:extLst>
          </p:cNvPr>
          <p:cNvSpPr>
            <a:spLocks noGrp="1"/>
          </p:cNvSpPr>
          <p:nvPr>
            <p:ph idx="1"/>
          </p:nvPr>
        </p:nvSpPr>
        <p:spPr/>
        <p:txBody>
          <a:bodyPr/>
          <a:lstStyle/>
          <a:p>
            <a:r>
              <a:rPr lang="en-US" dirty="0"/>
              <a:t>In a survey we found its very common for a manufacturer to pay a 6% commission to a distributor or reseller like SHI to be on contract.</a:t>
            </a:r>
          </a:p>
          <a:p>
            <a:r>
              <a:rPr lang="en-US" dirty="0"/>
              <a:t>For every 30% increase in sales the purchaser should see an 8% reduction in cost. </a:t>
            </a:r>
          </a:p>
          <a:p>
            <a:r>
              <a:rPr lang="en-US" dirty="0"/>
              <a:t>Vendors when signing on, are required to convert any price agreements to theirs.</a:t>
            </a:r>
          </a:p>
        </p:txBody>
      </p:sp>
    </p:spTree>
    <p:extLst>
      <p:ext uri="{BB962C8B-B14F-4D97-AF65-F5344CB8AC3E}">
        <p14:creationId xmlns:p14="http://schemas.microsoft.com/office/powerpoint/2010/main" val="1375930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035" y="0"/>
            <a:ext cx="11979965" cy="808383"/>
          </a:xfrm>
        </p:spPr>
        <p:txBody>
          <a:bodyPr>
            <a:normAutofit fontScale="90000"/>
          </a:bodyPr>
          <a:lstStyle/>
          <a:p>
            <a:r>
              <a:rPr lang="en-US" dirty="0"/>
              <a:t>GLOSSARY OF SELECT RESOURCES (DAVE ADD MORE)</a:t>
            </a:r>
          </a:p>
        </p:txBody>
      </p:sp>
      <p:sp>
        <p:nvSpPr>
          <p:cNvPr id="3" name="Content Placeholder 2"/>
          <p:cNvSpPr>
            <a:spLocks noGrp="1"/>
          </p:cNvSpPr>
          <p:nvPr>
            <p:ph idx="1"/>
          </p:nvPr>
        </p:nvSpPr>
        <p:spPr>
          <a:xfrm>
            <a:off x="212035" y="808383"/>
            <a:ext cx="11979965" cy="6049617"/>
          </a:xfrm>
        </p:spPr>
        <p:txBody>
          <a:bodyPr>
            <a:normAutofit fontScale="85000" lnSpcReduction="20000"/>
          </a:bodyPr>
          <a:lstStyle/>
          <a:p>
            <a:r>
              <a:rPr lang="en-US" dirty="0"/>
              <a:t>Federal Procurement Data System – Next Generation (FPDS-NG)  https://www.fpds.gov/fpdsng_cms/index.php/en/ </a:t>
            </a:r>
          </a:p>
          <a:p>
            <a:r>
              <a:rPr lang="en-US" dirty="0"/>
              <a:t>FPDS-NG is a key repository for contract spend data, offering both aggregate obligation insights and individual contract information.  MFTs may leverage the database to identify vendors performing work under a specific Product Service Code (PSC) and the obligated values associated with that work. </a:t>
            </a:r>
          </a:p>
          <a:p>
            <a:r>
              <a:rPr lang="en-US" dirty="0"/>
              <a:t> </a:t>
            </a:r>
            <a:r>
              <a:rPr lang="en-US" dirty="0" err="1"/>
              <a:t>FedBizOpps</a:t>
            </a:r>
            <a:r>
              <a:rPr lang="en-US" dirty="0"/>
              <a:t> http://www.fedbizopps.gov/   </a:t>
            </a:r>
          </a:p>
          <a:p>
            <a:r>
              <a:rPr lang="en-US" dirty="0" err="1"/>
              <a:t>FedBizOpps</a:t>
            </a:r>
            <a:r>
              <a:rPr lang="en-US" dirty="0"/>
              <a:t> is the official listing of government contracting opportunities for requirements over $25,000.  Multiple search options facilitate queries by PSC, North American Industry Classification System (NAICS) code, location, etc. </a:t>
            </a:r>
          </a:p>
          <a:p>
            <a:r>
              <a:rPr lang="en-US" dirty="0"/>
              <a:t> Federal Strategic Sourcing Initiative (FSSI) http://www.gsa.gov/portal/content/105156  </a:t>
            </a:r>
          </a:p>
          <a:p>
            <a:r>
              <a:rPr lang="en-US" dirty="0"/>
              <a:t>FSSI provides access to common procurement vehicles.  This allows the Government to aggregate requirements, streamline processes, and leverage its buying power.  The expected results include best value and repeatable processes that may be used in any acquisition environment to drive down the cost of commonly purchased commodities. </a:t>
            </a:r>
          </a:p>
          <a:p>
            <a:r>
              <a:rPr lang="en-US" dirty="0"/>
              <a:t> General Services Administration (GSA) https://www.gsa.gov/ </a:t>
            </a:r>
          </a:p>
          <a:p>
            <a:r>
              <a:rPr lang="en-US" dirty="0"/>
              <a:t>GSA serves as the acquisition and procurement arm of the Federal Government, offering equipment, supplies, telecommunications, and integrated information technology solutions to federal agencies.  This site provides information on how to buy through GSA as well as detailed information on Government acquisition policy and regulations. </a:t>
            </a:r>
          </a:p>
        </p:txBody>
      </p:sp>
    </p:spTree>
    <p:extLst>
      <p:ext uri="{BB962C8B-B14F-4D97-AF65-F5344CB8AC3E}">
        <p14:creationId xmlns:p14="http://schemas.microsoft.com/office/powerpoint/2010/main" val="1729173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783" y="1"/>
            <a:ext cx="11860695" cy="755374"/>
          </a:xfrm>
        </p:spPr>
        <p:txBody>
          <a:bodyPr>
            <a:normAutofit/>
          </a:bodyPr>
          <a:lstStyle/>
          <a:p>
            <a:r>
              <a:rPr lang="en-US" dirty="0">
                <a:solidFill>
                  <a:schemeClr val="accent5">
                    <a:lumMod val="75000"/>
                  </a:schemeClr>
                </a:solidFill>
                <a:latin typeface="Tempus Sans ITC" panose="04020404030007020202" pitchFamily="82" charset="0"/>
              </a:rPr>
              <a:t>GLOSSARY OF SELECT RESOURCES</a:t>
            </a:r>
          </a:p>
        </p:txBody>
      </p:sp>
      <p:sp>
        <p:nvSpPr>
          <p:cNvPr id="3" name="Content Placeholder 2"/>
          <p:cNvSpPr>
            <a:spLocks noGrp="1"/>
          </p:cNvSpPr>
          <p:nvPr>
            <p:ph idx="1"/>
          </p:nvPr>
        </p:nvSpPr>
        <p:spPr>
          <a:xfrm>
            <a:off x="198783" y="566057"/>
            <a:ext cx="11860695" cy="6291943"/>
          </a:xfrm>
        </p:spPr>
        <p:txBody>
          <a:bodyPr>
            <a:normAutofit fontScale="85000" lnSpcReduction="20000"/>
          </a:bodyPr>
          <a:lstStyle/>
          <a:p>
            <a:r>
              <a:rPr lang="en-US" dirty="0"/>
              <a:t>GSA Advantage!  http://www.gsaadvantage.gov/   </a:t>
            </a:r>
          </a:p>
          <a:p>
            <a:r>
              <a:rPr lang="en-US" dirty="0"/>
              <a:t>GSA Advantage is a one-stop online resource for a comprehensive selection of approved products and services from GSA contracts.  The site facilitates access to key strategic sourcing vehicles and provides information on the acquisition of services in 13 categories. </a:t>
            </a:r>
          </a:p>
          <a:p>
            <a:r>
              <a:rPr lang="en-US" dirty="0"/>
              <a:t> Guidelines for Creating and Maintaining a Competitive Environment for Supplies and Services in the Department of Defense http://bbp.dau.mil/references.html </a:t>
            </a:r>
          </a:p>
          <a:p>
            <a:r>
              <a:rPr lang="en-US" dirty="0"/>
              <a:t>Developed in support of the Under Secretary of Defense for Acquisition, Technology and Logistics (USD/AT&amp;L) Better Buying Power 2.0 (BBP 2.0) – Achieving Greater Efficiency and Productivity in Defense Spending initiative, the Guidelines focus on “emphasizing competition strategies and creating and maintaining competitive environments.” </a:t>
            </a:r>
          </a:p>
          <a:p>
            <a:r>
              <a:rPr lang="en-US" dirty="0"/>
              <a:t> OASIS Discovery Market Research Tool </a:t>
            </a:r>
            <a:r>
              <a:rPr lang="en-US" dirty="0">
                <a:hlinkClick r:id="rId2"/>
              </a:rPr>
              <a:t>https://www.gsa.gov/portal/content/201039</a:t>
            </a:r>
            <a:r>
              <a:rPr lang="en-US" dirty="0"/>
              <a:t> </a:t>
            </a:r>
          </a:p>
          <a:p>
            <a:r>
              <a:rPr lang="en-US" dirty="0"/>
              <a:t>One Acquisition Solution for Integrated Services (OASIS) is a government-wide strategic sourcing vehicle for professional services.  OASIS Discovery is a vehicle-specific market research tool that allows users to generate lists of active vendors in the appropriate category, which may be filtered to identify set-aside categories. </a:t>
            </a:r>
          </a:p>
          <a:p>
            <a:r>
              <a:rPr lang="en-US" dirty="0"/>
              <a:t> Office of Defense Procurement and Acquisition Policy Services Acquisition (DPAP/SA) http://www.acq.osd.mil/dpap/sa/index.html </a:t>
            </a:r>
          </a:p>
          <a:p>
            <a:r>
              <a:rPr lang="en-US" dirty="0"/>
              <a:t>The DPAP/SA sight offers extensive information on the acquisition of services throughout the DoD, including policy, training, tools, and key contacts useful to MFTs throughout the Seven Steps to the Service Acquisition Process. </a:t>
            </a:r>
          </a:p>
          <a:p>
            <a:endParaRPr lang="en-US" dirty="0"/>
          </a:p>
        </p:txBody>
      </p:sp>
    </p:spTree>
    <p:extLst>
      <p:ext uri="{BB962C8B-B14F-4D97-AF65-F5344CB8AC3E}">
        <p14:creationId xmlns:p14="http://schemas.microsoft.com/office/powerpoint/2010/main" val="10181344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65" y="0"/>
            <a:ext cx="12006470" cy="861391"/>
          </a:xfrm>
        </p:spPr>
        <p:txBody>
          <a:bodyPr>
            <a:normAutofit/>
          </a:bodyPr>
          <a:lstStyle/>
          <a:p>
            <a:r>
              <a:rPr lang="en-US" dirty="0">
                <a:solidFill>
                  <a:schemeClr val="accent6">
                    <a:lumMod val="75000"/>
                  </a:schemeClr>
                </a:solidFill>
                <a:latin typeface="Tempus Sans ITC" panose="04020404030007020202" pitchFamily="82" charset="0"/>
              </a:rPr>
              <a:t>GLOSSARY OF SELECT RESOURCES</a:t>
            </a:r>
          </a:p>
        </p:txBody>
      </p:sp>
      <p:sp>
        <p:nvSpPr>
          <p:cNvPr id="3" name="Content Placeholder 2"/>
          <p:cNvSpPr>
            <a:spLocks noGrp="1"/>
          </p:cNvSpPr>
          <p:nvPr>
            <p:ph idx="1"/>
          </p:nvPr>
        </p:nvSpPr>
        <p:spPr>
          <a:xfrm>
            <a:off x="92765" y="631371"/>
            <a:ext cx="12006470" cy="6127237"/>
          </a:xfrm>
        </p:spPr>
        <p:txBody>
          <a:bodyPr>
            <a:normAutofit fontScale="40000" lnSpcReduction="20000"/>
          </a:bodyPr>
          <a:lstStyle/>
          <a:p>
            <a:r>
              <a:rPr lang="en-US" sz="5100" dirty="0">
                <a:latin typeface="Tempus Sans ITC" panose="04020404030007020202" pitchFamily="82" charset="0"/>
              </a:rPr>
              <a:t>Occupational Outlook Handbook (OOH) http://www.bls.gov/ooh/   </a:t>
            </a:r>
          </a:p>
          <a:p>
            <a:r>
              <a:rPr lang="en-US" sz="5100" dirty="0">
                <a:latin typeface="Tempus Sans ITC" panose="04020404030007020202" pitchFamily="82" charset="0"/>
              </a:rPr>
              <a:t>For hundreds of different job types, the OOH outlines the training and education needed, earnings, expected job prospects, what workers do on the job, and working conditions.  In addition, the OOH provides links to employment information in each State. </a:t>
            </a:r>
          </a:p>
          <a:p>
            <a:r>
              <a:rPr lang="en-US" sz="5100" dirty="0">
                <a:latin typeface="Tempus Sans ITC" panose="04020404030007020202" pitchFamily="82" charset="0"/>
              </a:rPr>
              <a:t>Past Performance Information Retrieval System (PPIRS) https://www.ppirs.gov/ </a:t>
            </a:r>
          </a:p>
          <a:p>
            <a:r>
              <a:rPr lang="en-US" sz="5100" dirty="0">
                <a:latin typeface="Tempus Sans ITC" panose="04020404030007020202" pitchFamily="82" charset="0"/>
              </a:rPr>
              <a:t>PPIRS is the government-wide single repository of past performance data.  Confidence in a contractor’s ability to satisfactorily perform is an important factor in best value acquisition decisions.  PPIRS consists of two components, Report Card (RC) and Federal Awardee Performance and Integrity Information System (FAPIIS).  The data can provide insight into contractors with the past performance and necessary capabilities to support stated requirements. </a:t>
            </a:r>
          </a:p>
          <a:p>
            <a:r>
              <a:rPr lang="en-US" sz="5100" dirty="0">
                <a:latin typeface="Tempus Sans ITC" panose="04020404030007020202" pitchFamily="82" charset="0"/>
              </a:rPr>
              <a:t>Securities and Exchange Commission (SEC) Filings  www.sec.gov/edgar.shtml </a:t>
            </a:r>
          </a:p>
          <a:p>
            <a:r>
              <a:rPr lang="en-US" sz="5100" dirty="0">
                <a:latin typeface="Tempus Sans ITC" panose="04020404030007020202" pitchFamily="82" charset="0"/>
              </a:rPr>
              <a:t>The SEC’s EDGAR tool can search annual reports and 10-K (audited financial statement) and 10-Q (unaudited financial statement) forms, providing detailed financial and operating information on individual corporations including revenue, cash flow, industry risk exposure, legal proceedings, etc.  Additional corporate updates are available via 8-K forms in EDGAR. </a:t>
            </a:r>
          </a:p>
          <a:p>
            <a:r>
              <a:rPr lang="en-US" sz="5100" dirty="0">
                <a:latin typeface="Tempus Sans ITC" panose="04020404030007020202" pitchFamily="82" charset="0"/>
              </a:rPr>
              <a:t> Small Business Administration – Dynamic Small Business Search (DSBS) http://dsbs.sba.gov/dsbs/search/dsp_dsbs.cfm </a:t>
            </a:r>
          </a:p>
          <a:p>
            <a:r>
              <a:rPr lang="en-US" sz="5100" dirty="0">
                <a:latin typeface="Tempus Sans ITC" panose="04020404030007020202" pitchFamily="82" charset="0"/>
              </a:rPr>
              <a:t>DSBS is another tool contracting officers use to identify potential small business contractors for upcoming contracting opportunities.  As a small business registers in the System for Award Management, there is an opportunity to fill out a small business profile.  The information provided populates DSBS. </a:t>
            </a:r>
          </a:p>
          <a:p>
            <a:endParaRPr lang="en-US" dirty="0"/>
          </a:p>
        </p:txBody>
      </p:sp>
    </p:spTree>
    <p:extLst>
      <p:ext uri="{BB962C8B-B14F-4D97-AF65-F5344CB8AC3E}">
        <p14:creationId xmlns:p14="http://schemas.microsoft.com/office/powerpoint/2010/main" val="21676751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287" y="0"/>
            <a:ext cx="11966713" cy="874643"/>
          </a:xfrm>
        </p:spPr>
        <p:txBody>
          <a:bodyPr>
            <a:normAutofit/>
          </a:bodyPr>
          <a:lstStyle/>
          <a:p>
            <a:r>
              <a:rPr lang="en-US" dirty="0">
                <a:solidFill>
                  <a:schemeClr val="accent6">
                    <a:lumMod val="75000"/>
                  </a:schemeClr>
                </a:solidFill>
                <a:latin typeface="Tempus Sans ITC" panose="04020404030007020202" pitchFamily="82" charset="0"/>
              </a:rPr>
              <a:t>GLOSSARY OF SELECT RESOURCES</a:t>
            </a:r>
          </a:p>
        </p:txBody>
      </p:sp>
      <p:sp>
        <p:nvSpPr>
          <p:cNvPr id="3" name="Content Placeholder 2"/>
          <p:cNvSpPr>
            <a:spLocks noGrp="1"/>
          </p:cNvSpPr>
          <p:nvPr>
            <p:ph idx="1"/>
          </p:nvPr>
        </p:nvSpPr>
        <p:spPr>
          <a:xfrm>
            <a:off x="225287" y="980661"/>
            <a:ext cx="11966713" cy="5637853"/>
          </a:xfrm>
        </p:spPr>
        <p:txBody>
          <a:bodyPr>
            <a:normAutofit fontScale="92500"/>
          </a:bodyPr>
          <a:lstStyle/>
          <a:p>
            <a:pPr marL="0" indent="0">
              <a:buNone/>
            </a:pPr>
            <a:r>
              <a:rPr lang="en-US" dirty="0">
                <a:solidFill>
                  <a:schemeClr val="accent6">
                    <a:lumMod val="75000"/>
                  </a:schemeClr>
                </a:solidFill>
                <a:latin typeface="Tempus Sans ITC" panose="04020404030007020202" pitchFamily="82" charset="0"/>
              </a:rPr>
              <a:t>		</a:t>
            </a:r>
            <a:r>
              <a:rPr lang="en-US" dirty="0">
                <a:latin typeface="Tempus Sans ITC" panose="04020404030007020202" pitchFamily="82" charset="0"/>
              </a:rPr>
              <a:t>	System for Award Management (SAM) https://www.sam.gov/portal/SAM/#1 </a:t>
            </a:r>
          </a:p>
          <a:p>
            <a:pPr marL="0" indent="0">
              <a:buNone/>
            </a:pPr>
            <a:r>
              <a:rPr lang="en-US" dirty="0">
                <a:latin typeface="Tempus Sans ITC" panose="04020404030007020202" pitchFamily="82" charset="0"/>
              </a:rPr>
              <a:t>			SAM serves as a consolidated supplier database for those entities interested in 						providing commodities to the Federal Government.  SAM contains a search 						feature to identify key characteristics of the offeror, to include relevant small 						business information.  </a:t>
            </a:r>
          </a:p>
          <a:p>
            <a:pPr marL="0" indent="0">
              <a:buNone/>
            </a:pPr>
            <a:r>
              <a:rPr lang="en-US" dirty="0">
                <a:latin typeface="Tempus Sans ITC" panose="04020404030007020202" pitchFamily="82" charset="0"/>
              </a:rPr>
              <a:t>			USA Spending.gov https://www.usaspending.gov/Pages/Default.aspx </a:t>
            </a:r>
          </a:p>
          <a:p>
            <a:pPr marL="0" indent="0">
              <a:buNone/>
            </a:pPr>
            <a:r>
              <a:rPr lang="en-US" dirty="0">
                <a:latin typeface="Tempus Sans ITC" panose="04020404030007020202" pitchFamily="82" charset="0"/>
              </a:rPr>
              <a:t>			USAspending.gov is the publicly accessible, searchable website mandated by the 					Federal </a:t>
            </a:r>
          </a:p>
          <a:p>
            <a:pPr marL="0" indent="0">
              <a:buNone/>
            </a:pPr>
            <a:r>
              <a:rPr lang="en-US" dirty="0">
                <a:latin typeface="Tempus Sans ITC" panose="04020404030007020202" pitchFamily="82" charset="0"/>
              </a:rPr>
              <a:t>			Funding Accountability and Transparency Act of 2006 to provide access to information 			on how Federal tax dollars are spent.  The data include:  all prime recipient contract 				transactions more than $3,000; all grant, loan, and other financial assistance transactions 			of more than $25,000;  first-tier sub-recipient contract, grant, and loan transactions of 			more than $25,000; and </a:t>
            </a:r>
            <a:r>
              <a:rPr lang="en-US" dirty="0" err="1">
                <a:latin typeface="Tempus Sans ITC" panose="04020404030007020202" pitchFamily="82" charset="0"/>
              </a:rPr>
              <a:t>micropurchases</a:t>
            </a:r>
            <a:r>
              <a:rPr lang="en-US" dirty="0">
                <a:latin typeface="Tempus Sans ITC" panose="04020404030007020202" pitchFamily="82" charset="0"/>
              </a:rPr>
              <a:t> of less than $3,000 made with a federal credit 			card are collected by the GSA and displayed monthly in a </a:t>
            </a:r>
            <a:r>
              <a:rPr lang="en-US" dirty="0" err="1">
                <a:latin typeface="Tempus Sans ITC" panose="04020404030007020202" pitchFamily="82" charset="0"/>
              </a:rPr>
              <a:t>SmartPay</a:t>
            </a:r>
            <a:r>
              <a:rPr lang="en-US" dirty="0">
                <a:latin typeface="Tempus Sans ITC" panose="04020404030007020202" pitchFamily="82" charset="0"/>
              </a:rPr>
              <a:t> spreadsheet. </a:t>
            </a:r>
          </a:p>
          <a:p>
            <a:endParaRPr lang="en-US" dirty="0"/>
          </a:p>
        </p:txBody>
      </p:sp>
    </p:spTree>
    <p:extLst>
      <p:ext uri="{BB962C8B-B14F-4D97-AF65-F5344CB8AC3E}">
        <p14:creationId xmlns:p14="http://schemas.microsoft.com/office/powerpoint/2010/main" val="14286571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279" y="0"/>
            <a:ext cx="11332334" cy="689113"/>
          </a:xfrm>
        </p:spPr>
        <p:txBody>
          <a:bodyPr>
            <a:normAutofit fontScale="90000"/>
          </a:bodyPr>
          <a:lstStyle/>
          <a:p>
            <a:r>
              <a:rPr lang="en-US" dirty="0"/>
              <a:t>A form to document your results</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915307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279" y="0"/>
            <a:ext cx="11332334" cy="689113"/>
          </a:xfrm>
        </p:spPr>
        <p:txBody>
          <a:bodyPr>
            <a:normAutofit fontScale="90000"/>
          </a:bodyPr>
          <a:lstStyle/>
          <a:p>
            <a:r>
              <a:rPr lang="en-US" dirty="0"/>
              <a:t>Questions?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57751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287" y="0"/>
            <a:ext cx="11966713" cy="967409"/>
          </a:xfrm>
        </p:spPr>
        <p:txBody>
          <a:bodyPr/>
          <a:lstStyle/>
          <a:p>
            <a:r>
              <a:rPr lang="en-US" dirty="0"/>
              <a:t>What is Market Research</a:t>
            </a:r>
          </a:p>
        </p:txBody>
      </p:sp>
      <p:sp>
        <p:nvSpPr>
          <p:cNvPr id="3" name="Content Placeholder 2"/>
          <p:cNvSpPr>
            <a:spLocks noGrp="1"/>
          </p:cNvSpPr>
          <p:nvPr>
            <p:ph idx="1"/>
          </p:nvPr>
        </p:nvSpPr>
        <p:spPr>
          <a:xfrm>
            <a:off x="1371599" y="742122"/>
            <a:ext cx="10727635" cy="5618921"/>
          </a:xfrm>
        </p:spPr>
        <p:txBody>
          <a:bodyPr>
            <a:normAutofit/>
          </a:bodyPr>
          <a:lstStyle/>
          <a:p>
            <a:r>
              <a:rPr lang="en-US" b="1" dirty="0"/>
              <a:t>Definition: </a:t>
            </a:r>
            <a:r>
              <a:rPr lang="en-US" dirty="0"/>
              <a:t>The process of gathering, analyzing and interpreting information about a market, about a product or service to be offered for sale in that market, and about the past, present and potential customers for the product or service; research into the characteristics, spending habits, location and needs of your business's target market, the industry as a whole, and the particular competitors you face .</a:t>
            </a:r>
          </a:p>
          <a:p>
            <a:r>
              <a:rPr lang="en-US" dirty="0"/>
              <a:t>Accurate and thorough information is the foundation of all successful business ventures because it provides a wealth of information about prospective and existing customers, the competition, and the industry in general. It allows business owners to determine the feasibility of a business before committing substantial resources to the venture.</a:t>
            </a:r>
          </a:p>
          <a:p>
            <a:endParaRPr lang="en-US" dirty="0"/>
          </a:p>
        </p:txBody>
      </p:sp>
    </p:spTree>
    <p:extLst>
      <p:ext uri="{BB962C8B-B14F-4D97-AF65-F5344CB8AC3E}">
        <p14:creationId xmlns:p14="http://schemas.microsoft.com/office/powerpoint/2010/main" val="3794225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D48B2-4260-4D83-BE0E-8C2BB1000F45}"/>
              </a:ext>
            </a:extLst>
          </p:cNvPr>
          <p:cNvSpPr>
            <a:spLocks noGrp="1"/>
          </p:cNvSpPr>
          <p:nvPr>
            <p:ph type="title"/>
          </p:nvPr>
        </p:nvSpPr>
        <p:spPr>
          <a:xfrm>
            <a:off x="0" y="1"/>
            <a:ext cx="12191999" cy="1066800"/>
          </a:xfrm>
        </p:spPr>
        <p:txBody>
          <a:bodyPr/>
          <a:lstStyle/>
          <a:p>
            <a:r>
              <a:rPr lang="en-US" dirty="0"/>
              <a:t>Market Research </a:t>
            </a:r>
          </a:p>
        </p:txBody>
      </p:sp>
      <p:sp>
        <p:nvSpPr>
          <p:cNvPr id="3" name="Content Placeholder 2">
            <a:extLst>
              <a:ext uri="{FF2B5EF4-FFF2-40B4-BE49-F238E27FC236}">
                <a16:creationId xmlns:a16="http://schemas.microsoft.com/office/drawing/2014/main" id="{E9A2D4A8-503C-4210-8E35-3C5632BD4EA9}"/>
              </a:ext>
            </a:extLst>
          </p:cNvPr>
          <p:cNvSpPr>
            <a:spLocks noGrp="1"/>
          </p:cNvSpPr>
          <p:nvPr>
            <p:ph idx="1"/>
          </p:nvPr>
        </p:nvSpPr>
        <p:spPr>
          <a:xfrm>
            <a:off x="1484310" y="1066801"/>
            <a:ext cx="10018713" cy="5573485"/>
          </a:xfrm>
        </p:spPr>
        <p:txBody>
          <a:bodyPr>
            <a:normAutofit/>
          </a:bodyPr>
          <a:lstStyle/>
          <a:p>
            <a:r>
              <a:rPr lang="en-US" dirty="0"/>
              <a:t>Market research provides relevant data to help solve marketing challenges that a business will most likely face--an integral part of the business planning process. In fact, strategies such as market segmentation (identifying specific groups within a market) and product differentiation (creating an identity for a product or service that separates it from those of the competitors) are impossible to develop without market research.</a:t>
            </a:r>
          </a:p>
          <a:p>
            <a:r>
              <a:rPr lang="en-US" dirty="0"/>
              <a:t>Conducting market research to arrive at the most suitable approach to acquiring, distributing, and supporting supplies and services. </a:t>
            </a:r>
          </a:p>
          <a:p>
            <a:r>
              <a:rPr lang="en-US" dirty="0"/>
              <a:t>Market research, consistent with procurement roles, requires teamwork, and personnel in a wide range of functions, including technical personnel, may be required to assist in the effort. The team must be empowered by leadership and tailored to the organization involved in the acquisition, the nature of the acquisition, and the phase of the acquisition process. </a:t>
            </a:r>
          </a:p>
          <a:p>
            <a:endParaRPr lang="en-US" dirty="0"/>
          </a:p>
        </p:txBody>
      </p:sp>
    </p:spTree>
    <p:extLst>
      <p:ext uri="{BB962C8B-B14F-4D97-AF65-F5344CB8AC3E}">
        <p14:creationId xmlns:p14="http://schemas.microsoft.com/office/powerpoint/2010/main" val="2766344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59026"/>
            <a:ext cx="12099234" cy="1404731"/>
          </a:xfrm>
        </p:spPr>
        <p:txBody>
          <a:bodyPr>
            <a:normAutofit/>
          </a:bodyPr>
          <a:lstStyle/>
          <a:p>
            <a:r>
              <a:rPr lang="en-US" dirty="0"/>
              <a:t>Conduct market research appropriate to the circumstances</a:t>
            </a:r>
          </a:p>
        </p:txBody>
      </p:sp>
      <p:sp>
        <p:nvSpPr>
          <p:cNvPr id="3" name="Content Placeholder 2"/>
          <p:cNvSpPr>
            <a:spLocks noGrp="1"/>
          </p:cNvSpPr>
          <p:nvPr>
            <p:ph idx="1"/>
          </p:nvPr>
        </p:nvSpPr>
        <p:spPr>
          <a:xfrm>
            <a:off x="304799" y="1338471"/>
            <a:ext cx="11794435" cy="5194852"/>
          </a:xfrm>
        </p:spPr>
        <p:txBody>
          <a:bodyPr>
            <a:normAutofit/>
          </a:bodyPr>
          <a:lstStyle/>
          <a:p>
            <a:pPr lvl="1"/>
            <a:r>
              <a:rPr lang="en-US" sz="2800" dirty="0"/>
              <a:t>Before developing new requirements documents for an acquisition by that agency;</a:t>
            </a:r>
          </a:p>
          <a:p>
            <a:pPr lvl="1"/>
            <a:r>
              <a:rPr lang="en-US" sz="2800" dirty="0"/>
              <a:t>Before soliciting offers for acquisitions. </a:t>
            </a:r>
          </a:p>
          <a:p>
            <a:pPr lvl="1"/>
            <a:r>
              <a:rPr lang="en-US" sz="2800" dirty="0"/>
              <a:t>Micro or small purchases when adequate information is not available, and the circumstances justify its cost.</a:t>
            </a:r>
          </a:p>
          <a:p>
            <a:pPr lvl="1"/>
            <a:r>
              <a:rPr lang="en-US" sz="2800" dirty="0"/>
              <a:t>Before soliciting offers for acquisitions that could lead to consolidation or bundling (15 U.S.C. 644(e)(2)(A) and 15 U.S.C. 657q); </a:t>
            </a:r>
          </a:p>
          <a:p>
            <a:endParaRPr lang="en-US" dirty="0"/>
          </a:p>
        </p:txBody>
      </p:sp>
    </p:spTree>
    <p:extLst>
      <p:ext uri="{BB962C8B-B14F-4D97-AF65-F5344CB8AC3E}">
        <p14:creationId xmlns:p14="http://schemas.microsoft.com/office/powerpoint/2010/main" val="2084573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E4F81-8F2A-4D0A-9F04-9F1CF7C464C4}"/>
              </a:ext>
            </a:extLst>
          </p:cNvPr>
          <p:cNvSpPr>
            <a:spLocks noGrp="1"/>
          </p:cNvSpPr>
          <p:nvPr>
            <p:ph type="title"/>
          </p:nvPr>
        </p:nvSpPr>
        <p:spPr/>
        <p:txBody>
          <a:bodyPr/>
          <a:lstStyle/>
          <a:p>
            <a:r>
              <a:rPr lang="en-US" dirty="0"/>
              <a:t>Market Research</a:t>
            </a:r>
          </a:p>
        </p:txBody>
      </p:sp>
      <p:sp>
        <p:nvSpPr>
          <p:cNvPr id="3" name="Content Placeholder 2">
            <a:extLst>
              <a:ext uri="{FF2B5EF4-FFF2-40B4-BE49-F238E27FC236}">
                <a16:creationId xmlns:a16="http://schemas.microsoft.com/office/drawing/2014/main" id="{FA1D4985-3755-4C86-B641-417F4D5C8386}"/>
              </a:ext>
            </a:extLst>
          </p:cNvPr>
          <p:cNvSpPr>
            <a:spLocks noGrp="1"/>
          </p:cNvSpPr>
          <p:nvPr>
            <p:ph idx="1"/>
          </p:nvPr>
        </p:nvSpPr>
        <p:spPr/>
        <p:txBody>
          <a:bodyPr>
            <a:normAutofit fontScale="92500" lnSpcReduction="20000"/>
          </a:bodyPr>
          <a:lstStyle/>
          <a:p>
            <a:r>
              <a:rPr lang="en-US" sz="2800" dirty="0"/>
              <a:t>Before awarding a task or delivery order under an indefinite-delivery/indefinite-quantity (ID/IQ) contract (10 U.S.C. 2377(c)); and </a:t>
            </a:r>
          </a:p>
          <a:p>
            <a:r>
              <a:rPr lang="en-US" sz="2800" dirty="0"/>
              <a:t>On an ongoing basis, take advantage (to the maximum extent practicable) of commercially available market research methods in order to effectively identify the capabilities of small businesses and new entrants into Federal contracting that are available in the marketplace for meeting the requirements of the agency in furtherance of the following:</a:t>
            </a:r>
          </a:p>
          <a:p>
            <a:endParaRPr lang="en-US" dirty="0"/>
          </a:p>
        </p:txBody>
      </p:sp>
    </p:spTree>
    <p:extLst>
      <p:ext uri="{BB962C8B-B14F-4D97-AF65-F5344CB8AC3E}">
        <p14:creationId xmlns:p14="http://schemas.microsoft.com/office/powerpoint/2010/main" val="3678910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539" y="132522"/>
            <a:ext cx="11266073" cy="768626"/>
          </a:xfrm>
        </p:spPr>
        <p:txBody>
          <a:bodyPr/>
          <a:lstStyle/>
          <a:p>
            <a:r>
              <a:rPr lang="en-US" dirty="0"/>
              <a:t>Use the results of market research to:</a:t>
            </a:r>
          </a:p>
        </p:txBody>
      </p:sp>
      <p:sp>
        <p:nvSpPr>
          <p:cNvPr id="3" name="Content Placeholder 2"/>
          <p:cNvSpPr>
            <a:spLocks noGrp="1"/>
          </p:cNvSpPr>
          <p:nvPr>
            <p:ph idx="1"/>
          </p:nvPr>
        </p:nvSpPr>
        <p:spPr>
          <a:xfrm>
            <a:off x="238539" y="1020417"/>
            <a:ext cx="11860696" cy="5711687"/>
          </a:xfrm>
        </p:spPr>
        <p:txBody>
          <a:bodyPr>
            <a:normAutofit/>
          </a:bodyPr>
          <a:lstStyle/>
          <a:p>
            <a:pPr lvl="2"/>
            <a:r>
              <a:rPr lang="en-US" sz="2800" dirty="0"/>
              <a:t>Determine if sources capable of satisfying the agency’s requirements exist. </a:t>
            </a:r>
          </a:p>
          <a:p>
            <a:pPr lvl="2"/>
            <a:r>
              <a:rPr lang="en-US" sz="2800" dirty="0"/>
              <a:t>Determine if commercial items or, to the extent commercial items suitable to meet the agency’s needs are not available, non-developmental items are available that:</a:t>
            </a:r>
          </a:p>
          <a:p>
            <a:pPr lvl="2"/>
            <a:r>
              <a:rPr lang="en-US" sz="2800" dirty="0"/>
              <a:t>Meet the agency’s requirements.</a:t>
            </a:r>
          </a:p>
          <a:p>
            <a:pPr lvl="2"/>
            <a:r>
              <a:rPr lang="en-US" sz="2800" dirty="0"/>
              <a:t>Could be modified to meet the agency’s requirements; or</a:t>
            </a:r>
          </a:p>
          <a:p>
            <a:endParaRPr lang="en-US" dirty="0"/>
          </a:p>
        </p:txBody>
      </p:sp>
    </p:spTree>
    <p:extLst>
      <p:ext uri="{BB962C8B-B14F-4D97-AF65-F5344CB8AC3E}">
        <p14:creationId xmlns:p14="http://schemas.microsoft.com/office/powerpoint/2010/main" val="122204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7D060-1237-4148-9F26-299B700C046A}"/>
              </a:ext>
            </a:extLst>
          </p:cNvPr>
          <p:cNvSpPr>
            <a:spLocks noGrp="1"/>
          </p:cNvSpPr>
          <p:nvPr>
            <p:ph type="title"/>
          </p:nvPr>
        </p:nvSpPr>
        <p:spPr>
          <a:xfrm>
            <a:off x="0" y="1"/>
            <a:ext cx="12192000" cy="870856"/>
          </a:xfrm>
        </p:spPr>
        <p:txBody>
          <a:bodyPr>
            <a:normAutofit/>
          </a:bodyPr>
          <a:lstStyle/>
          <a:p>
            <a:r>
              <a:rPr lang="en-US" dirty="0"/>
              <a:t>Market Research</a:t>
            </a:r>
          </a:p>
        </p:txBody>
      </p:sp>
      <p:sp>
        <p:nvSpPr>
          <p:cNvPr id="3" name="Content Placeholder 2">
            <a:extLst>
              <a:ext uri="{FF2B5EF4-FFF2-40B4-BE49-F238E27FC236}">
                <a16:creationId xmlns:a16="http://schemas.microsoft.com/office/drawing/2014/main" id="{81FC8F4A-4BF7-421B-A976-DC02F57DBAC8}"/>
              </a:ext>
            </a:extLst>
          </p:cNvPr>
          <p:cNvSpPr>
            <a:spLocks noGrp="1"/>
          </p:cNvSpPr>
          <p:nvPr>
            <p:ph idx="1"/>
          </p:nvPr>
        </p:nvSpPr>
        <p:spPr>
          <a:xfrm>
            <a:off x="1484310" y="870857"/>
            <a:ext cx="10018713" cy="5812972"/>
          </a:xfrm>
        </p:spPr>
        <p:txBody>
          <a:bodyPr>
            <a:normAutofit fontScale="25000" lnSpcReduction="20000"/>
          </a:bodyPr>
          <a:lstStyle/>
          <a:p>
            <a:r>
              <a:rPr lang="en-US" sz="8600" dirty="0"/>
              <a:t>Could meet the agency’s requirements if those requirements were modified to a reasonable extent.</a:t>
            </a:r>
          </a:p>
          <a:p>
            <a:r>
              <a:rPr lang="en-US" sz="8600" dirty="0"/>
              <a:t>Determine the extent to which commercial items or non-developmental items could be incorporated at the component level.</a:t>
            </a:r>
          </a:p>
          <a:p>
            <a:endParaRPr lang="en-US" sz="8600" dirty="0"/>
          </a:p>
          <a:p>
            <a:r>
              <a:rPr lang="en-US" sz="8600" dirty="0"/>
              <a:t>Determine the practices of firms engaged in producing, distributing, and supporting commercial items, such as type of contract, terms for warranties, buyer financing, maintenance and packaging, and marking;</a:t>
            </a:r>
          </a:p>
          <a:p>
            <a:r>
              <a:rPr lang="en-US" sz="8600" dirty="0"/>
              <a:t>Ensure maximum practicable use of recovered materials (see FAR Subpart 23.4) and promote energy conservation and efficiency.</a:t>
            </a:r>
          </a:p>
          <a:p>
            <a:r>
              <a:rPr lang="en-US" sz="8600" dirty="0"/>
              <a:t>Determine whether consolidation is necessary and justified (see FAR 7.107-2) (15 U.S.C. 657q).</a:t>
            </a:r>
          </a:p>
          <a:p>
            <a:r>
              <a:rPr lang="en-US" sz="8600" dirty="0"/>
              <a:t>Determine whether bundling is necessary and justified (see 7.107-3) (15 U.S.C. 644(e)(2)(A)). </a:t>
            </a:r>
          </a:p>
          <a:p>
            <a:endParaRPr lang="en-US" dirty="0"/>
          </a:p>
        </p:txBody>
      </p:sp>
    </p:spTree>
    <p:extLst>
      <p:ext uri="{BB962C8B-B14F-4D97-AF65-F5344CB8AC3E}">
        <p14:creationId xmlns:p14="http://schemas.microsoft.com/office/powerpoint/2010/main" val="17440584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docProps/app.xml><?xml version="1.0" encoding="utf-8"?>
<Properties xmlns="http://schemas.openxmlformats.org/officeDocument/2006/extended-properties" xmlns:vt="http://schemas.openxmlformats.org/officeDocument/2006/docPropsVTypes">
  <Template>TM03457496[[fn=Parallax]]</Template>
  <TotalTime>6545</TotalTime>
  <Words>5753</Words>
  <Application>Microsoft Office PowerPoint</Application>
  <PresentationFormat>Widescreen</PresentationFormat>
  <Paragraphs>251</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Corbel</vt:lpstr>
      <vt:lpstr>Tempus Sans ITC</vt:lpstr>
      <vt:lpstr>Parallax</vt:lpstr>
      <vt:lpstr>MARKET RESEARCH</vt:lpstr>
      <vt:lpstr>National Consortiums </vt:lpstr>
      <vt:lpstr>Convert sales and deals to get on contract  </vt:lpstr>
      <vt:lpstr>What is Market Research</vt:lpstr>
      <vt:lpstr>Market Research </vt:lpstr>
      <vt:lpstr>Conduct market research appropriate to the circumstances</vt:lpstr>
      <vt:lpstr>Market Research</vt:lpstr>
      <vt:lpstr>Use the results of market research to:</vt:lpstr>
      <vt:lpstr>Market Research</vt:lpstr>
      <vt:lpstr>Market Research: Getting Started</vt:lpstr>
      <vt:lpstr>Market Research</vt:lpstr>
      <vt:lpstr>Techniques for conducting market research may include any or all the following:</vt:lpstr>
      <vt:lpstr>More, techniques</vt:lpstr>
      <vt:lpstr>Savings from Market Research</vt:lpstr>
      <vt:lpstr>More, Savings</vt:lpstr>
      <vt:lpstr>PowerPoint Presentation</vt:lpstr>
      <vt:lpstr>PowerPoint Presentation</vt:lpstr>
      <vt:lpstr>PowerPoint Presentation</vt:lpstr>
      <vt:lpstr>PowerPoint Presentation</vt:lpstr>
      <vt:lpstr>PowerPoint Presentation</vt:lpstr>
      <vt:lpstr>PowerPoint Presentation</vt:lpstr>
      <vt:lpstr>PREPARATION</vt:lpstr>
      <vt:lpstr>CONSIDERATIONS </vt:lpstr>
      <vt:lpstr>TECHNIQUES </vt:lpstr>
      <vt:lpstr>TECHNIQUES</vt:lpstr>
      <vt:lpstr>Other forms of market research</vt:lpstr>
      <vt:lpstr>GLOSSARY OF SELECT RESOURCES (DAVE ADD MORE)</vt:lpstr>
      <vt:lpstr>GLOSSARY OF SELECT RESOURCES (DAVE ADD MORE)</vt:lpstr>
      <vt:lpstr>GLOSSARY OF SELECT RESOURCES (DAVE ADD MORE)</vt:lpstr>
      <vt:lpstr>GLOSSARY OF SELECT RESOURCES (DAVE ADD MORE)</vt:lpstr>
      <vt:lpstr>GLOSSARY OF SELECT RESOURCES</vt:lpstr>
      <vt:lpstr>GLOSSARY OF SELECT RESOURCES</vt:lpstr>
      <vt:lpstr>GLOSSARY OF SELECT RESOURCES</vt:lpstr>
      <vt:lpstr>A form to document your results</vt:lpstr>
      <vt:lpstr>Questions?</vt:lpstr>
    </vt:vector>
  </TitlesOfParts>
  <Company>Oregon DHS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TO Market Research</dc:title>
  <dc:creator>Reynolds David O</dc:creator>
  <cp:lastModifiedBy>Dave Reynolds</cp:lastModifiedBy>
  <cp:revision>35</cp:revision>
  <cp:lastPrinted>2018-01-31T17:00:22Z</cp:lastPrinted>
  <dcterms:created xsi:type="dcterms:W3CDTF">2018-01-30T15:18:47Z</dcterms:created>
  <dcterms:modified xsi:type="dcterms:W3CDTF">2020-08-25T03:22:04Z</dcterms:modified>
</cp:coreProperties>
</file>